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43"/>
  </p:notesMasterIdLst>
  <p:sldIdLst>
    <p:sldId id="2146845380" r:id="rId6"/>
    <p:sldId id="2146845452" r:id="rId7"/>
    <p:sldId id="2146845442" r:id="rId8"/>
    <p:sldId id="2146845449" r:id="rId9"/>
    <p:sldId id="2146845453" r:id="rId10"/>
    <p:sldId id="2146845483" r:id="rId11"/>
    <p:sldId id="2146845411" r:id="rId12"/>
    <p:sldId id="2146845472" r:id="rId13"/>
    <p:sldId id="2146845473" r:id="rId14"/>
    <p:sldId id="2146845455" r:id="rId15"/>
    <p:sldId id="2146845356" r:id="rId16"/>
    <p:sldId id="2146845460" r:id="rId17"/>
    <p:sldId id="2146845461" r:id="rId18"/>
    <p:sldId id="2146845446" r:id="rId19"/>
    <p:sldId id="2146845484" r:id="rId20"/>
    <p:sldId id="2146845445" r:id="rId21"/>
    <p:sldId id="2146845485" r:id="rId22"/>
    <p:sldId id="2146845413" r:id="rId23"/>
    <p:sldId id="2146845420" r:id="rId24"/>
    <p:sldId id="2146845391" r:id="rId25"/>
    <p:sldId id="2146845447" r:id="rId26"/>
    <p:sldId id="2146845489" r:id="rId27"/>
    <p:sldId id="2146845444" r:id="rId28"/>
    <p:sldId id="2146845490" r:id="rId29"/>
    <p:sldId id="2146845491" r:id="rId30"/>
    <p:sldId id="2146845427" r:id="rId31"/>
    <p:sldId id="2146845486" r:id="rId32"/>
    <p:sldId id="2146845425" r:id="rId33"/>
    <p:sldId id="2146845423" r:id="rId34"/>
    <p:sldId id="2146845424" r:id="rId35"/>
    <p:sldId id="2146845426" r:id="rId36"/>
    <p:sldId id="2146845487" r:id="rId37"/>
    <p:sldId id="2146845488" r:id="rId38"/>
    <p:sldId id="2146845416" r:id="rId39"/>
    <p:sldId id="2146845421" r:id="rId40"/>
    <p:sldId id="2146845415" r:id="rId41"/>
    <p:sldId id="214684542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F6B64-44C2-6B91-6EA3-5BCFF101636B}" v="23" dt="2021-05-11T17:12:37.031"/>
    <p1510:client id="{6C4CB549-2118-47FC-B01C-910C2D628F66}" vWet="4" dt="2021-05-11T17:12:15.067"/>
    <p1510:client id="{AE07DBB4-1CAE-4286-8CDF-67621CAFA6E2}" v="20" dt="2021-05-11T15:31:36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Richwood" userId="6a746949-975a-4404-914f-fa4a61014c27" providerId="ADAL" clId="{AE07DBB4-1CAE-4286-8CDF-67621CAFA6E2}"/>
    <pc:docChg chg="custSel addSld delSld modSld">
      <pc:chgData name="Alexander Richwood" userId="6a746949-975a-4404-914f-fa4a61014c27" providerId="ADAL" clId="{AE07DBB4-1CAE-4286-8CDF-67621CAFA6E2}" dt="2021-05-11T15:32:47.052" v="519" actId="1076"/>
      <pc:docMkLst>
        <pc:docMk/>
      </pc:docMkLst>
      <pc:sldChg chg="add">
        <pc:chgData name="Alexander Richwood" userId="6a746949-975a-4404-914f-fa4a61014c27" providerId="ADAL" clId="{AE07DBB4-1CAE-4286-8CDF-67621CAFA6E2}" dt="2021-05-11T10:55:15.772" v="115"/>
        <pc:sldMkLst>
          <pc:docMk/>
          <pc:sldMk cId="1320485726" sldId="2146845356"/>
        </pc:sldMkLst>
      </pc:sldChg>
      <pc:sldChg chg="modSp add del mod">
        <pc:chgData name="Alexander Richwood" userId="6a746949-975a-4404-914f-fa4a61014c27" providerId="ADAL" clId="{AE07DBB4-1CAE-4286-8CDF-67621CAFA6E2}" dt="2021-05-11T10:48:36.813" v="38" actId="20577"/>
        <pc:sldMkLst>
          <pc:docMk/>
          <pc:sldMk cId="636563377" sldId="2146845380"/>
        </pc:sldMkLst>
        <pc:spChg chg="mod">
          <ac:chgData name="Alexander Richwood" userId="6a746949-975a-4404-914f-fa4a61014c27" providerId="ADAL" clId="{AE07DBB4-1CAE-4286-8CDF-67621CAFA6E2}" dt="2021-05-11T10:48:36.813" v="38" actId="20577"/>
          <ac:spMkLst>
            <pc:docMk/>
            <pc:sldMk cId="636563377" sldId="2146845380"/>
            <ac:spMk id="13" creationId="{2469A092-A161-4D41-88A5-0ACDFCE29DF5}"/>
          </ac:spMkLst>
        </pc:spChg>
      </pc:sldChg>
      <pc:sldChg chg="add">
        <pc:chgData name="Alexander Richwood" userId="6a746949-975a-4404-914f-fa4a61014c27" providerId="ADAL" clId="{AE07DBB4-1CAE-4286-8CDF-67621CAFA6E2}" dt="2021-05-11T15:20:13.810" v="248"/>
        <pc:sldMkLst>
          <pc:docMk/>
          <pc:sldMk cId="1495903228" sldId="2146845391"/>
        </pc:sldMkLst>
      </pc:sldChg>
      <pc:sldChg chg="add">
        <pc:chgData name="Alexander Richwood" userId="6a746949-975a-4404-914f-fa4a61014c27" providerId="ADAL" clId="{AE07DBB4-1CAE-4286-8CDF-67621CAFA6E2}" dt="2021-05-11T10:53:35.568" v="97"/>
        <pc:sldMkLst>
          <pc:docMk/>
          <pc:sldMk cId="1008592238" sldId="2146845411"/>
        </pc:sldMkLst>
      </pc:sldChg>
      <pc:sldChg chg="add">
        <pc:chgData name="Alexander Richwood" userId="6a746949-975a-4404-914f-fa4a61014c27" providerId="ADAL" clId="{AE07DBB4-1CAE-4286-8CDF-67621CAFA6E2}" dt="2021-05-11T11:03:19.779" v="237"/>
        <pc:sldMkLst>
          <pc:docMk/>
          <pc:sldMk cId="3086085695" sldId="2146845413"/>
        </pc:sldMkLst>
      </pc:sldChg>
      <pc:sldChg chg="add">
        <pc:chgData name="Alexander Richwood" userId="6a746949-975a-4404-914f-fa4a61014c27" providerId="ADAL" clId="{AE07DBB4-1CAE-4286-8CDF-67621CAFA6E2}" dt="2021-05-11T11:07:03.237" v="247"/>
        <pc:sldMkLst>
          <pc:docMk/>
          <pc:sldMk cId="104220654" sldId="2146845415"/>
        </pc:sldMkLst>
      </pc:sldChg>
      <pc:sldChg chg="add">
        <pc:chgData name="Alexander Richwood" userId="6a746949-975a-4404-914f-fa4a61014c27" providerId="ADAL" clId="{AE07DBB4-1CAE-4286-8CDF-67621CAFA6E2}" dt="2021-05-11T11:07:03.237" v="247"/>
        <pc:sldMkLst>
          <pc:docMk/>
          <pc:sldMk cId="1828021545" sldId="2146845416"/>
        </pc:sldMkLst>
      </pc:sldChg>
      <pc:sldChg chg="add">
        <pc:chgData name="Alexander Richwood" userId="6a746949-975a-4404-914f-fa4a61014c27" providerId="ADAL" clId="{AE07DBB4-1CAE-4286-8CDF-67621CAFA6E2}" dt="2021-05-11T11:03:19.779" v="237"/>
        <pc:sldMkLst>
          <pc:docMk/>
          <pc:sldMk cId="2293514158" sldId="2146845420"/>
        </pc:sldMkLst>
      </pc:sldChg>
      <pc:sldChg chg="add">
        <pc:chgData name="Alexander Richwood" userId="6a746949-975a-4404-914f-fa4a61014c27" providerId="ADAL" clId="{AE07DBB4-1CAE-4286-8CDF-67621CAFA6E2}" dt="2021-05-11T11:07:03.237" v="247"/>
        <pc:sldMkLst>
          <pc:docMk/>
          <pc:sldMk cId="3486872388" sldId="2146845421"/>
        </pc:sldMkLst>
      </pc:sldChg>
      <pc:sldChg chg="add">
        <pc:chgData name="Alexander Richwood" userId="6a746949-975a-4404-914f-fa4a61014c27" providerId="ADAL" clId="{AE07DBB4-1CAE-4286-8CDF-67621CAFA6E2}" dt="2021-05-11T11:07:03.237" v="247"/>
        <pc:sldMkLst>
          <pc:docMk/>
          <pc:sldMk cId="1984552432" sldId="2146845422"/>
        </pc:sldMkLst>
      </pc:sldChg>
      <pc:sldChg chg="add">
        <pc:chgData name="Alexander Richwood" userId="6a746949-975a-4404-914f-fa4a61014c27" providerId="ADAL" clId="{AE07DBB4-1CAE-4286-8CDF-67621CAFA6E2}" dt="2021-05-11T11:07:03.237" v="247"/>
        <pc:sldMkLst>
          <pc:docMk/>
          <pc:sldMk cId="3540434041" sldId="2146845423"/>
        </pc:sldMkLst>
      </pc:sldChg>
      <pc:sldChg chg="add">
        <pc:chgData name="Alexander Richwood" userId="6a746949-975a-4404-914f-fa4a61014c27" providerId="ADAL" clId="{AE07DBB4-1CAE-4286-8CDF-67621CAFA6E2}" dt="2021-05-11T11:07:03.237" v="247"/>
        <pc:sldMkLst>
          <pc:docMk/>
          <pc:sldMk cId="2787282987" sldId="2146845424"/>
        </pc:sldMkLst>
      </pc:sldChg>
      <pc:sldChg chg="add">
        <pc:chgData name="Alexander Richwood" userId="6a746949-975a-4404-914f-fa4a61014c27" providerId="ADAL" clId="{AE07DBB4-1CAE-4286-8CDF-67621CAFA6E2}" dt="2021-05-11T11:07:03.237" v="247"/>
        <pc:sldMkLst>
          <pc:docMk/>
          <pc:sldMk cId="673021876" sldId="2146845425"/>
        </pc:sldMkLst>
      </pc:sldChg>
      <pc:sldChg chg="add">
        <pc:chgData name="Alexander Richwood" userId="6a746949-975a-4404-914f-fa4a61014c27" providerId="ADAL" clId="{AE07DBB4-1CAE-4286-8CDF-67621CAFA6E2}" dt="2021-05-11T11:07:03.237" v="247"/>
        <pc:sldMkLst>
          <pc:docMk/>
          <pc:sldMk cId="4052802021" sldId="2146845426"/>
        </pc:sldMkLst>
      </pc:sldChg>
      <pc:sldChg chg="modSp add mod">
        <pc:chgData name="Alexander Richwood" userId="6a746949-975a-4404-914f-fa4a61014c27" providerId="ADAL" clId="{AE07DBB4-1CAE-4286-8CDF-67621CAFA6E2}" dt="2021-05-11T15:29:31.278" v="332" actId="2164"/>
        <pc:sldMkLst>
          <pc:docMk/>
          <pc:sldMk cId="3631056710" sldId="2146845427"/>
        </pc:sldMkLst>
        <pc:graphicFrameChg chg="modGraphic">
          <ac:chgData name="Alexander Richwood" userId="6a746949-975a-4404-914f-fa4a61014c27" providerId="ADAL" clId="{AE07DBB4-1CAE-4286-8CDF-67621CAFA6E2}" dt="2021-05-11T15:29:31.278" v="332" actId="2164"/>
          <ac:graphicFrameMkLst>
            <pc:docMk/>
            <pc:sldMk cId="3631056710" sldId="2146845427"/>
            <ac:graphicFrameMk id="4" creationId="{424B61DC-8D57-E341-AADF-DA29275A4EED}"/>
          </ac:graphicFrameMkLst>
        </pc:graphicFrameChg>
      </pc:sldChg>
      <pc:sldChg chg="modSp add mod">
        <pc:chgData name="Alexander Richwood" userId="6a746949-975a-4404-914f-fa4a61014c27" providerId="ADAL" clId="{AE07DBB4-1CAE-4286-8CDF-67621CAFA6E2}" dt="2021-05-11T15:32:16.501" v="518" actId="20577"/>
        <pc:sldMkLst>
          <pc:docMk/>
          <pc:sldMk cId="4080574388" sldId="2146845442"/>
        </pc:sldMkLst>
        <pc:spChg chg="mod">
          <ac:chgData name="Alexander Richwood" userId="6a746949-975a-4404-914f-fa4a61014c27" providerId="ADAL" clId="{AE07DBB4-1CAE-4286-8CDF-67621CAFA6E2}" dt="2021-05-11T10:52:54.927" v="96" actId="20577"/>
          <ac:spMkLst>
            <pc:docMk/>
            <pc:sldMk cId="4080574388" sldId="2146845442"/>
            <ac:spMk id="5" creationId="{4693AC09-26C6-AE45-BF69-A54CF0CE27C6}"/>
          </ac:spMkLst>
        </pc:spChg>
        <pc:graphicFrameChg chg="mod modGraphic">
          <ac:chgData name="Alexander Richwood" userId="6a746949-975a-4404-914f-fa4a61014c27" providerId="ADAL" clId="{AE07DBB4-1CAE-4286-8CDF-67621CAFA6E2}" dt="2021-05-11T15:32:16.501" v="518" actId="20577"/>
          <ac:graphicFrameMkLst>
            <pc:docMk/>
            <pc:sldMk cId="4080574388" sldId="2146845442"/>
            <ac:graphicFrameMk id="4" creationId="{5DA8D63F-9C7B-9049-A963-9B83E9891FBA}"/>
          </ac:graphicFrameMkLst>
        </pc:graphicFrameChg>
      </pc:sldChg>
      <pc:sldChg chg="add">
        <pc:chgData name="Alexander Richwood" userId="6a746949-975a-4404-914f-fa4a61014c27" providerId="ADAL" clId="{AE07DBB4-1CAE-4286-8CDF-67621CAFA6E2}" dt="2021-05-11T15:20:38.496" v="250"/>
        <pc:sldMkLst>
          <pc:docMk/>
          <pc:sldMk cId="3078701061" sldId="2146845444"/>
        </pc:sldMkLst>
      </pc:sldChg>
      <pc:sldChg chg="modSp add mod">
        <pc:chgData name="Alexander Richwood" userId="6a746949-975a-4404-914f-fa4a61014c27" providerId="ADAL" clId="{AE07DBB4-1CAE-4286-8CDF-67621CAFA6E2}" dt="2021-05-11T10:59:01.167" v="153" actId="20577"/>
        <pc:sldMkLst>
          <pc:docMk/>
          <pc:sldMk cId="823817614" sldId="2146845445"/>
        </pc:sldMkLst>
        <pc:spChg chg="mod">
          <ac:chgData name="Alexander Richwood" userId="6a746949-975a-4404-914f-fa4a61014c27" providerId="ADAL" clId="{AE07DBB4-1CAE-4286-8CDF-67621CAFA6E2}" dt="2021-05-11T10:59:01.167" v="153" actId="20577"/>
          <ac:spMkLst>
            <pc:docMk/>
            <pc:sldMk cId="823817614" sldId="2146845445"/>
            <ac:spMk id="6" creationId="{99B84020-79A9-4C48-9FEC-E870B6547AF7}"/>
          </ac:spMkLst>
        </pc:spChg>
      </pc:sldChg>
      <pc:sldChg chg="addSp modSp add mod">
        <pc:chgData name="Alexander Richwood" userId="6a746949-975a-4404-914f-fa4a61014c27" providerId="ADAL" clId="{AE07DBB4-1CAE-4286-8CDF-67621CAFA6E2}" dt="2021-05-11T10:57:12.905" v="150" actId="1076"/>
        <pc:sldMkLst>
          <pc:docMk/>
          <pc:sldMk cId="2575363428" sldId="2146845446"/>
        </pc:sldMkLst>
        <pc:spChg chg="add mod">
          <ac:chgData name="Alexander Richwood" userId="6a746949-975a-4404-914f-fa4a61014c27" providerId="ADAL" clId="{AE07DBB4-1CAE-4286-8CDF-67621CAFA6E2}" dt="2021-05-11T10:57:12.905" v="150" actId="1076"/>
          <ac:spMkLst>
            <pc:docMk/>
            <pc:sldMk cId="2575363428" sldId="2146845446"/>
            <ac:spMk id="5" creationId="{5239922D-03E1-4491-8FD2-699D45D52092}"/>
          </ac:spMkLst>
        </pc:spChg>
        <pc:spChg chg="mod">
          <ac:chgData name="Alexander Richwood" userId="6a746949-975a-4404-914f-fa4a61014c27" providerId="ADAL" clId="{AE07DBB4-1CAE-4286-8CDF-67621CAFA6E2}" dt="2021-05-11T10:56:06.183" v="142" actId="1035"/>
          <ac:spMkLst>
            <pc:docMk/>
            <pc:sldMk cId="2575363428" sldId="2146845446"/>
            <ac:spMk id="7" creationId="{FEBA2B4D-3817-41A8-96E8-80F1598ABB1F}"/>
          </ac:spMkLst>
        </pc:spChg>
        <pc:spChg chg="mod">
          <ac:chgData name="Alexander Richwood" userId="6a746949-975a-4404-914f-fa4a61014c27" providerId="ADAL" clId="{AE07DBB4-1CAE-4286-8CDF-67621CAFA6E2}" dt="2021-05-11T10:56:06.183" v="142" actId="1035"/>
          <ac:spMkLst>
            <pc:docMk/>
            <pc:sldMk cId="2575363428" sldId="2146845446"/>
            <ac:spMk id="8" creationId="{94266900-2226-4BC8-9713-4ED723EA02CE}"/>
          </ac:spMkLst>
        </pc:spChg>
      </pc:sldChg>
      <pc:sldChg chg="add">
        <pc:chgData name="Alexander Richwood" userId="6a746949-975a-4404-914f-fa4a61014c27" providerId="ADAL" clId="{AE07DBB4-1CAE-4286-8CDF-67621CAFA6E2}" dt="2021-05-11T15:20:22.014" v="249"/>
        <pc:sldMkLst>
          <pc:docMk/>
          <pc:sldMk cId="972638260" sldId="2146845447"/>
        </pc:sldMkLst>
      </pc:sldChg>
      <pc:sldChg chg="add">
        <pc:chgData name="Alexander Richwood" userId="6a746949-975a-4404-914f-fa4a61014c27" providerId="ADAL" clId="{AE07DBB4-1CAE-4286-8CDF-67621CAFA6E2}" dt="2021-05-11T10:49:55.097" v="40"/>
        <pc:sldMkLst>
          <pc:docMk/>
          <pc:sldMk cId="517944172" sldId="2146845449"/>
        </pc:sldMkLst>
      </pc:sldChg>
      <pc:sldChg chg="add">
        <pc:chgData name="Alexander Richwood" userId="6a746949-975a-4404-914f-fa4a61014c27" providerId="ADAL" clId="{AE07DBB4-1CAE-4286-8CDF-67621CAFA6E2}" dt="2021-05-11T10:49:23.260" v="39"/>
        <pc:sldMkLst>
          <pc:docMk/>
          <pc:sldMk cId="3330615201" sldId="2146845452"/>
        </pc:sldMkLst>
      </pc:sldChg>
      <pc:sldChg chg="add">
        <pc:chgData name="Alexander Richwood" userId="6a746949-975a-4404-914f-fa4a61014c27" providerId="ADAL" clId="{AE07DBB4-1CAE-4286-8CDF-67621CAFA6E2}" dt="2021-05-11T10:53:35.568" v="97"/>
        <pc:sldMkLst>
          <pc:docMk/>
          <pc:sldMk cId="3441163770" sldId="2146845453"/>
        </pc:sldMkLst>
      </pc:sldChg>
      <pc:sldChg chg="add">
        <pc:chgData name="Alexander Richwood" userId="6a746949-975a-4404-914f-fa4a61014c27" providerId="ADAL" clId="{AE07DBB4-1CAE-4286-8CDF-67621CAFA6E2}" dt="2021-05-11T10:53:35.568" v="97"/>
        <pc:sldMkLst>
          <pc:docMk/>
          <pc:sldMk cId="2509293474" sldId="2146845455"/>
        </pc:sldMkLst>
      </pc:sldChg>
      <pc:sldChg chg="add">
        <pc:chgData name="Alexander Richwood" userId="6a746949-975a-4404-914f-fa4a61014c27" providerId="ADAL" clId="{AE07DBB4-1CAE-4286-8CDF-67621CAFA6E2}" dt="2021-05-11T10:55:15.772" v="115"/>
        <pc:sldMkLst>
          <pc:docMk/>
          <pc:sldMk cId="458778126" sldId="2146845460"/>
        </pc:sldMkLst>
      </pc:sldChg>
      <pc:sldChg chg="add">
        <pc:chgData name="Alexander Richwood" userId="6a746949-975a-4404-914f-fa4a61014c27" providerId="ADAL" clId="{AE07DBB4-1CAE-4286-8CDF-67621CAFA6E2}" dt="2021-05-11T10:55:15.772" v="115"/>
        <pc:sldMkLst>
          <pc:docMk/>
          <pc:sldMk cId="3435418820" sldId="2146845461"/>
        </pc:sldMkLst>
      </pc:sldChg>
      <pc:sldChg chg="add">
        <pc:chgData name="Alexander Richwood" userId="6a746949-975a-4404-914f-fa4a61014c27" providerId="ADAL" clId="{AE07DBB4-1CAE-4286-8CDF-67621CAFA6E2}" dt="2021-05-11T10:53:35.568" v="97"/>
        <pc:sldMkLst>
          <pc:docMk/>
          <pc:sldMk cId="3901396449" sldId="2146845472"/>
        </pc:sldMkLst>
      </pc:sldChg>
      <pc:sldChg chg="modSp add mod">
        <pc:chgData name="Alexander Richwood" userId="6a746949-975a-4404-914f-fa4a61014c27" providerId="ADAL" clId="{AE07DBB4-1CAE-4286-8CDF-67621CAFA6E2}" dt="2021-05-11T15:32:47.052" v="519" actId="1076"/>
        <pc:sldMkLst>
          <pc:docMk/>
          <pc:sldMk cId="2497064491" sldId="2146845473"/>
        </pc:sldMkLst>
        <pc:spChg chg="mod">
          <ac:chgData name="Alexander Richwood" userId="6a746949-975a-4404-914f-fa4a61014c27" providerId="ADAL" clId="{AE07DBB4-1CAE-4286-8CDF-67621CAFA6E2}" dt="2021-05-11T15:32:47.052" v="519" actId="1076"/>
          <ac:spMkLst>
            <pc:docMk/>
            <pc:sldMk cId="2497064491" sldId="2146845473"/>
            <ac:spMk id="6" creationId="{9CB9BA97-C8BB-416F-92B9-3B6ABE14B419}"/>
          </ac:spMkLst>
        </pc:spChg>
        <pc:cxnChg chg="mod">
          <ac:chgData name="Alexander Richwood" userId="6a746949-975a-4404-914f-fa4a61014c27" providerId="ADAL" clId="{AE07DBB4-1CAE-4286-8CDF-67621CAFA6E2}" dt="2021-05-11T15:32:47.052" v="519" actId="1076"/>
          <ac:cxnSpMkLst>
            <pc:docMk/>
            <pc:sldMk cId="2497064491" sldId="2146845473"/>
            <ac:cxnSpMk id="5" creationId="{E4AE20B3-C9DF-464A-811A-8E3F8E4A770A}"/>
          </ac:cxnSpMkLst>
        </pc:cxnChg>
      </pc:sldChg>
      <pc:sldChg chg="add">
        <pc:chgData name="Alexander Richwood" userId="6a746949-975a-4404-914f-fa4a61014c27" providerId="ADAL" clId="{AE07DBB4-1CAE-4286-8CDF-67621CAFA6E2}" dt="2021-05-11T10:53:35.568" v="97"/>
        <pc:sldMkLst>
          <pc:docMk/>
          <pc:sldMk cId="2959590063" sldId="2146845483"/>
        </pc:sldMkLst>
      </pc:sldChg>
      <pc:sldChg chg="modSp add mod modNotesTx">
        <pc:chgData name="Alexander Richwood" userId="6a746949-975a-4404-914f-fa4a61014c27" providerId="ADAL" clId="{AE07DBB4-1CAE-4286-8CDF-67621CAFA6E2}" dt="2021-05-11T11:00:29.188" v="203" actId="20577"/>
        <pc:sldMkLst>
          <pc:docMk/>
          <pc:sldMk cId="3549728862" sldId="2146845484"/>
        </pc:sldMkLst>
        <pc:spChg chg="mod">
          <ac:chgData name="Alexander Richwood" userId="6a746949-975a-4404-914f-fa4a61014c27" providerId="ADAL" clId="{AE07DBB4-1CAE-4286-8CDF-67621CAFA6E2}" dt="2021-05-11T10:58:55.114" v="152" actId="20577"/>
          <ac:spMkLst>
            <pc:docMk/>
            <pc:sldMk cId="3549728862" sldId="2146845484"/>
            <ac:spMk id="6" creationId="{99B84020-79A9-4C48-9FEC-E870B6547AF7}"/>
          </ac:spMkLst>
        </pc:spChg>
      </pc:sldChg>
      <pc:sldChg chg="modSp add mod">
        <pc:chgData name="Alexander Richwood" userId="6a746949-975a-4404-914f-fa4a61014c27" providerId="ADAL" clId="{AE07DBB4-1CAE-4286-8CDF-67621CAFA6E2}" dt="2021-05-11T11:02:00.568" v="236" actId="20577"/>
        <pc:sldMkLst>
          <pc:docMk/>
          <pc:sldMk cId="4002557374" sldId="2146845485"/>
        </pc:sldMkLst>
        <pc:spChg chg="mod">
          <ac:chgData name="Alexander Richwood" userId="6a746949-975a-4404-914f-fa4a61014c27" providerId="ADAL" clId="{AE07DBB4-1CAE-4286-8CDF-67621CAFA6E2}" dt="2021-05-11T11:02:00.568" v="236" actId="20577"/>
          <ac:spMkLst>
            <pc:docMk/>
            <pc:sldMk cId="4002557374" sldId="2146845485"/>
            <ac:spMk id="2" creationId="{62DFFE52-DA02-4725-8FD1-E84CDE76ABF2}"/>
          </ac:spMkLst>
        </pc:spChg>
      </pc:sldChg>
      <pc:sldChg chg="modSp add mod">
        <pc:chgData name="Alexander Richwood" userId="6a746949-975a-4404-914f-fa4a61014c27" providerId="ADAL" clId="{AE07DBB4-1CAE-4286-8CDF-67621CAFA6E2}" dt="2021-05-11T11:06:20.793" v="246" actId="20577"/>
        <pc:sldMkLst>
          <pc:docMk/>
          <pc:sldMk cId="241656158" sldId="2146845486"/>
        </pc:sldMkLst>
        <pc:spChg chg="mod">
          <ac:chgData name="Alexander Richwood" userId="6a746949-975a-4404-914f-fa4a61014c27" providerId="ADAL" clId="{AE07DBB4-1CAE-4286-8CDF-67621CAFA6E2}" dt="2021-05-11T11:06:20.793" v="246" actId="20577"/>
          <ac:spMkLst>
            <pc:docMk/>
            <pc:sldMk cId="241656158" sldId="2146845486"/>
            <ac:spMk id="2" creationId="{62DFFE52-DA02-4725-8FD1-E84CDE76ABF2}"/>
          </ac:spMkLst>
        </pc:spChg>
      </pc:sldChg>
      <pc:sldChg chg="add">
        <pc:chgData name="Alexander Richwood" userId="6a746949-975a-4404-914f-fa4a61014c27" providerId="ADAL" clId="{AE07DBB4-1CAE-4286-8CDF-67621CAFA6E2}" dt="2021-05-11T11:07:03.237" v="247"/>
        <pc:sldMkLst>
          <pc:docMk/>
          <pc:sldMk cId="357169387" sldId="2146845487"/>
        </pc:sldMkLst>
      </pc:sldChg>
      <pc:sldChg chg="add">
        <pc:chgData name="Alexander Richwood" userId="6a746949-975a-4404-914f-fa4a61014c27" providerId="ADAL" clId="{AE07DBB4-1CAE-4286-8CDF-67621CAFA6E2}" dt="2021-05-11T11:07:03.237" v="247"/>
        <pc:sldMkLst>
          <pc:docMk/>
          <pc:sldMk cId="3788245504" sldId="2146845488"/>
        </pc:sldMkLst>
      </pc:sldChg>
      <pc:sldChg chg="add">
        <pc:chgData name="Alexander Richwood" userId="6a746949-975a-4404-914f-fa4a61014c27" providerId="ADAL" clId="{AE07DBB4-1CAE-4286-8CDF-67621CAFA6E2}" dt="2021-05-11T15:20:38.496" v="250"/>
        <pc:sldMkLst>
          <pc:docMk/>
          <pc:sldMk cId="1559316264" sldId="2146845489"/>
        </pc:sldMkLst>
      </pc:sldChg>
      <pc:sldChg chg="add">
        <pc:chgData name="Alexander Richwood" userId="6a746949-975a-4404-914f-fa4a61014c27" providerId="ADAL" clId="{AE07DBB4-1CAE-4286-8CDF-67621CAFA6E2}" dt="2021-05-11T15:25:59.531" v="251"/>
        <pc:sldMkLst>
          <pc:docMk/>
          <pc:sldMk cId="2376886495" sldId="2146845490"/>
        </pc:sldMkLst>
      </pc:sldChg>
      <pc:sldChg chg="add">
        <pc:chgData name="Alexander Richwood" userId="6a746949-975a-4404-914f-fa4a61014c27" providerId="ADAL" clId="{AE07DBB4-1CAE-4286-8CDF-67621CAFA6E2}" dt="2021-05-11T15:25:59.531" v="251"/>
        <pc:sldMkLst>
          <pc:docMk/>
          <pc:sldMk cId="3874741012" sldId="2146845491"/>
        </pc:sldMkLst>
      </pc:sldChg>
    </pc:docChg>
  </pc:docChgLst>
  <pc:docChgLst>
    <pc:chgData name="Alexandre Raynaud" userId="S::alexandre.raynaud@veeva.com::62013f2f-fa8b-4728-ba61-7c17181a1d4e" providerId="AD" clId="Web-{04FF6B64-44C2-6B91-6EA3-5BCFF101636B}"/>
    <pc:docChg chg="modSld">
      <pc:chgData name="Alexandre Raynaud" userId="S::alexandre.raynaud@veeva.com::62013f2f-fa8b-4728-ba61-7c17181a1d4e" providerId="AD" clId="Web-{04FF6B64-44C2-6B91-6EA3-5BCFF101636B}" dt="2021-05-11T17:12:37.031" v="19" actId="1076"/>
      <pc:docMkLst>
        <pc:docMk/>
      </pc:docMkLst>
      <pc:sldChg chg="addSp delSp modSp delAnim">
        <pc:chgData name="Alexandre Raynaud" userId="S::alexandre.raynaud@veeva.com::62013f2f-fa8b-4728-ba61-7c17181a1d4e" providerId="AD" clId="Web-{04FF6B64-44C2-6B91-6EA3-5BCFF101636B}" dt="2021-05-11T17:12:37.031" v="19" actId="1076"/>
        <pc:sldMkLst>
          <pc:docMk/>
          <pc:sldMk cId="458778126" sldId="2146845460"/>
        </pc:sldMkLst>
        <pc:picChg chg="add mod">
          <ac:chgData name="Alexandre Raynaud" userId="S::alexandre.raynaud@veeva.com::62013f2f-fa8b-4728-ba61-7c17181a1d4e" providerId="AD" clId="Web-{04FF6B64-44C2-6B91-6EA3-5BCFF101636B}" dt="2021-05-11T17:12:20.906" v="18" actId="1076"/>
          <ac:picMkLst>
            <pc:docMk/>
            <pc:sldMk cId="458778126" sldId="2146845460"/>
            <ac:picMk id="6" creationId="{13EB0A6D-2BDF-4D6F-A450-30A23DDDCEF5}"/>
          </ac:picMkLst>
        </pc:picChg>
        <pc:picChg chg="add mod">
          <ac:chgData name="Alexandre Raynaud" userId="S::alexandre.raynaud@veeva.com::62013f2f-fa8b-4728-ba61-7c17181a1d4e" providerId="AD" clId="Web-{04FF6B64-44C2-6B91-6EA3-5BCFF101636B}" dt="2021-05-11T17:12:18.280" v="17" actId="1076"/>
          <ac:picMkLst>
            <pc:docMk/>
            <pc:sldMk cId="458778126" sldId="2146845460"/>
            <ac:picMk id="7" creationId="{130FE88C-CBB9-4236-A4F5-B21084465D2E}"/>
          </ac:picMkLst>
        </pc:picChg>
        <pc:picChg chg="add mod">
          <ac:chgData name="Alexandre Raynaud" userId="S::alexandre.raynaud@veeva.com::62013f2f-fa8b-4728-ba61-7c17181a1d4e" providerId="AD" clId="Web-{04FF6B64-44C2-6B91-6EA3-5BCFF101636B}" dt="2021-05-11T17:12:37.031" v="19" actId="1076"/>
          <ac:picMkLst>
            <pc:docMk/>
            <pc:sldMk cId="458778126" sldId="2146845460"/>
            <ac:picMk id="9" creationId="{FB98AF9D-2279-4D87-9F47-67EBC82A74E6}"/>
          </ac:picMkLst>
        </pc:picChg>
        <pc:picChg chg="del">
          <ac:chgData name="Alexandre Raynaud" userId="S::alexandre.raynaud@veeva.com::62013f2f-fa8b-4728-ba61-7c17181a1d4e" providerId="AD" clId="Web-{04FF6B64-44C2-6B91-6EA3-5BCFF101636B}" dt="2021-05-11T17:11:53.404" v="2"/>
          <ac:picMkLst>
            <pc:docMk/>
            <pc:sldMk cId="458778126" sldId="2146845460"/>
            <ac:picMk id="12" creationId="{D0EF9D72-D2CC-4A1A-95F4-0B551269BEFB}"/>
          </ac:picMkLst>
        </pc:picChg>
        <pc:picChg chg="del">
          <ac:chgData name="Alexandre Raynaud" userId="S::alexandre.raynaud@veeva.com::62013f2f-fa8b-4728-ba61-7c17181a1d4e" providerId="AD" clId="Web-{04FF6B64-44C2-6B91-6EA3-5BCFF101636B}" dt="2021-05-11T17:11:51.826" v="1"/>
          <ac:picMkLst>
            <pc:docMk/>
            <pc:sldMk cId="458778126" sldId="2146845460"/>
            <ac:picMk id="13" creationId="{AE1EB5DA-2A38-472B-8ADF-BFF40D839C8B}"/>
          </ac:picMkLst>
        </pc:picChg>
        <pc:picChg chg="del">
          <ac:chgData name="Alexandre Raynaud" userId="S::alexandre.raynaud@veeva.com::62013f2f-fa8b-4728-ba61-7c17181a1d4e" providerId="AD" clId="Web-{04FF6B64-44C2-6B91-6EA3-5BCFF101636B}" dt="2021-05-11T17:11:55.060" v="3"/>
          <ac:picMkLst>
            <pc:docMk/>
            <pc:sldMk cId="458778126" sldId="2146845460"/>
            <ac:picMk id="14" creationId="{88A6B8C1-865E-4658-8365-AD53D225C68E}"/>
          </ac:picMkLst>
        </pc:picChg>
        <pc:picChg chg="del">
          <ac:chgData name="Alexandre Raynaud" userId="S::alexandre.raynaud@veeva.com::62013f2f-fa8b-4728-ba61-7c17181a1d4e" providerId="AD" clId="Web-{04FF6B64-44C2-6B91-6EA3-5BCFF101636B}" dt="2021-05-11T17:11:51.826" v="0"/>
          <ac:picMkLst>
            <pc:docMk/>
            <pc:sldMk cId="458778126" sldId="2146845460"/>
            <ac:picMk id="15" creationId="{C076A990-2978-4A0F-AFF1-8E59289505C3}"/>
          </ac:picMkLst>
        </pc:picChg>
      </pc:sldChg>
      <pc:sldChg chg="addSp delSp">
        <pc:chgData name="Alexandre Raynaud" userId="S::alexandre.raynaud@veeva.com::62013f2f-fa8b-4728-ba61-7c17181a1d4e" providerId="AD" clId="Web-{04FF6B64-44C2-6B91-6EA3-5BCFF101636B}" dt="2021-05-11T17:12:02.279" v="9"/>
        <pc:sldMkLst>
          <pc:docMk/>
          <pc:sldMk cId="3901396449" sldId="2146845472"/>
        </pc:sldMkLst>
        <pc:picChg chg="add del">
          <ac:chgData name="Alexandre Raynaud" userId="S::alexandre.raynaud@veeva.com::62013f2f-fa8b-4728-ba61-7c17181a1d4e" providerId="AD" clId="Web-{04FF6B64-44C2-6B91-6EA3-5BCFF101636B}" dt="2021-05-11T17:12:02.279" v="9"/>
          <ac:picMkLst>
            <pc:docMk/>
            <pc:sldMk cId="3901396449" sldId="2146845472"/>
            <ac:picMk id="38" creationId="{7B54684B-712B-4186-A3D8-3BEC70051A48}"/>
          </ac:picMkLst>
        </pc:picChg>
        <pc:picChg chg="add del">
          <ac:chgData name="Alexandre Raynaud" userId="S::alexandre.raynaud@veeva.com::62013f2f-fa8b-4728-ba61-7c17181a1d4e" providerId="AD" clId="Web-{04FF6B64-44C2-6B91-6EA3-5BCFF101636B}" dt="2021-05-11T17:12:02.279" v="8"/>
          <ac:picMkLst>
            <pc:docMk/>
            <pc:sldMk cId="3901396449" sldId="2146845472"/>
            <ac:picMk id="40" creationId="{1902442B-0A8E-4289-BCD3-8C3F19E32CA7}"/>
          </ac:picMkLst>
        </pc:picChg>
        <pc:picChg chg="add del">
          <ac:chgData name="Alexandre Raynaud" userId="S::alexandre.raynaud@veeva.com::62013f2f-fa8b-4728-ba61-7c17181a1d4e" providerId="AD" clId="Web-{04FF6B64-44C2-6B91-6EA3-5BCFF101636B}" dt="2021-05-11T17:12:02.279" v="7"/>
          <ac:picMkLst>
            <pc:docMk/>
            <pc:sldMk cId="3901396449" sldId="2146845472"/>
            <ac:picMk id="44" creationId="{CE936ECC-6252-4A32-999B-A9A554B4D1B6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0661F-52EB-4C3E-9AE0-02BFCF96555B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BD072-EB85-4460-8DF0-7AF60A50F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22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•            </a:t>
            </a:r>
            <a:r>
              <a:rPr lang="en-US" b="0" i="0">
                <a:solidFill>
                  <a:srgbClr val="548235"/>
                </a:solidFill>
                <a:effectLst/>
                <a:latin typeface="Arial" panose="020B0604020202020204" pitchFamily="34" charset="0"/>
              </a:rPr>
              <a:t>World IBD Day (19.05.2021) - UC</a:t>
            </a:r>
            <a:endParaRPr lang="en-US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•            </a:t>
            </a:r>
            <a:r>
              <a:rPr lang="en-US" b="0" i="0">
                <a:solidFill>
                  <a:srgbClr val="548235"/>
                </a:solidFill>
                <a:effectLst/>
                <a:latin typeface="Arial" panose="020B0604020202020204" pitchFamily="34" charset="0"/>
              </a:rPr>
              <a:t>DDW (21.-23.05.2021) - UC</a:t>
            </a:r>
            <a:endParaRPr lang="en-US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•            </a:t>
            </a:r>
            <a:r>
              <a:rPr lang="en-US" b="0" i="0">
                <a:solidFill>
                  <a:srgbClr val="2E75B6"/>
                </a:solidFill>
                <a:effectLst/>
                <a:latin typeface="Arial" panose="020B0604020202020204" pitchFamily="34" charset="0"/>
              </a:rPr>
              <a:t>EULAR (02.-05.06.2021) - RA</a:t>
            </a:r>
            <a:endParaRPr lang="en-US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•            </a:t>
            </a:r>
            <a:r>
              <a:rPr lang="en-US" b="0" i="0">
                <a:solidFill>
                  <a:srgbClr val="548235"/>
                </a:solidFill>
                <a:effectLst/>
                <a:latin typeface="Arial" panose="020B0604020202020204" pitchFamily="34" charset="0"/>
              </a:rPr>
              <a:t>Ecco (07.-10.07.2021) - UC</a:t>
            </a:r>
            <a:endParaRPr lang="en-US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•            </a:t>
            </a:r>
            <a:r>
              <a:rPr lang="en-US" b="0" i="0">
                <a:solidFill>
                  <a:srgbClr val="548235"/>
                </a:solidFill>
                <a:effectLst/>
                <a:latin typeface="Arial" panose="020B0604020202020204" pitchFamily="34" charset="0"/>
              </a:rPr>
              <a:t>DGVS (13.-18.09.2021) - UC</a:t>
            </a:r>
            <a:endParaRPr lang="en-US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•            </a:t>
            </a:r>
            <a:r>
              <a:rPr lang="en-US" b="0" i="0" err="1">
                <a:solidFill>
                  <a:srgbClr val="2E75B6"/>
                </a:solidFill>
                <a:effectLst/>
                <a:latin typeface="Arial" panose="020B0604020202020204" pitchFamily="34" charset="0"/>
              </a:rPr>
              <a:t>DGRh</a:t>
            </a:r>
            <a:r>
              <a:rPr lang="en-US" b="0" i="0">
                <a:solidFill>
                  <a:srgbClr val="2E75B6"/>
                </a:solidFill>
                <a:effectLst/>
                <a:latin typeface="Arial" panose="020B0604020202020204" pitchFamily="34" charset="0"/>
              </a:rPr>
              <a:t> (15.-18.09.2021) - RA</a:t>
            </a:r>
            <a:endParaRPr lang="en-US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•            </a:t>
            </a:r>
            <a:r>
              <a:rPr lang="en-US" b="0" i="0" err="1">
                <a:solidFill>
                  <a:srgbClr val="2E75B6"/>
                </a:solidFill>
                <a:effectLst/>
                <a:latin typeface="Arial" panose="020B0604020202020204" pitchFamily="34" charset="0"/>
              </a:rPr>
              <a:t>JAKademie</a:t>
            </a:r>
            <a:r>
              <a:rPr lang="en-US" b="0" i="0">
                <a:solidFill>
                  <a:srgbClr val="2E75B6"/>
                </a:solidFill>
                <a:effectLst/>
                <a:latin typeface="Arial" panose="020B0604020202020204" pitchFamily="34" charset="0"/>
              </a:rPr>
              <a:t> (01.-02.10.2021) - RA</a:t>
            </a:r>
            <a:endParaRPr lang="en-US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•            </a:t>
            </a:r>
            <a:r>
              <a:rPr lang="en-US" b="0" i="0">
                <a:solidFill>
                  <a:srgbClr val="548235"/>
                </a:solidFill>
                <a:effectLst/>
                <a:latin typeface="Arial" panose="020B0604020202020204" pitchFamily="34" charset="0"/>
              </a:rPr>
              <a:t>UEGW (03.-08.2021) - UC</a:t>
            </a:r>
            <a:endParaRPr lang="en-US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•            </a:t>
            </a:r>
            <a:r>
              <a:rPr lang="en-US" b="0" i="0">
                <a:solidFill>
                  <a:srgbClr val="2E75B6"/>
                </a:solidFill>
                <a:effectLst/>
                <a:latin typeface="Arial" panose="020B0604020202020204" pitchFamily="34" charset="0"/>
              </a:rPr>
              <a:t>ACR (05.-09.11.2021) - RA</a:t>
            </a:r>
            <a:endParaRPr lang="en-US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BD072-EB85-4460-8DF0-7AF60A50F3F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747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55365-22A8-4F37-AB1F-77BE940C4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EB174-F0A9-44CA-BEB3-FDBA9BEFA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B02EC-D5B7-4B9F-A9AB-354A5E74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80B4C-D451-485F-A68D-F74D1D9B3A3B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3B8C3-53A0-4D30-9215-0F786AFE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7E4D6-8485-4F32-A42B-909DC136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E43F2-8E14-4CAA-9699-192145AB8A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92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FAE92-9B77-44EE-9A1F-0F254E0A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7DCCC-97C6-483C-B173-E30B2CE44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C23FA-6292-4323-9D96-4E0BA9B9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80B4C-D451-485F-A68D-F74D1D9B3A3B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744D1-F031-4984-A029-AC96DDC2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A8FF-0432-408B-A4B0-518F302C8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E43F2-8E14-4CAA-9699-192145AB8A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31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20E27D-BD00-4F3D-9255-8DFC19FD9C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8C628C-A44C-4454-8635-380E273FD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C8047-A834-4C37-A5B3-1F9B4611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80B4C-D451-485F-A68D-F74D1D9B3A3B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4015-65E4-4A0E-91DF-29BE8C39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5DBE0-8FFF-4A40-B1A2-801FF46F3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E43F2-8E14-4CAA-9699-192145AB8A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954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Grey_FishSign_Bi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496" y="1371445"/>
            <a:ext cx="8022802" cy="3867110"/>
          </a:xfrm>
          <a:prstGeom prst="rect">
            <a:avLst/>
          </a:prstGeom>
        </p:spPr>
      </p:pic>
      <p:sp>
        <p:nvSpPr>
          <p:cNvPr id="16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720654" y="2484470"/>
            <a:ext cx="10800595" cy="1126232"/>
          </a:xfrm>
          <a:prstGeom prst="rect">
            <a:avLst/>
          </a:prstGeom>
        </p:spPr>
        <p:txBody>
          <a:bodyPr tIns="45720" bIns="45720" anchor="ctr"/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1" name="Afbeelding 20" descr="Galapagos_Wordlogo_NORMAL_RGB_Mediu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346" y="908720"/>
            <a:ext cx="3741890" cy="722678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05280" y="4521200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05280" y="5441167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1600" b="0" i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3B7C9-87DC-D848-A006-2948FF11279E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50000"/>
                  </a:schemeClr>
                </a:solidFill>
              </a:rPr>
              <a:t>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DB478-2D11-9847-BC61-B9E9F47119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31422"/>
      </p:ext>
    </p:extLst>
  </p:cSld>
  <p:clrMapOvr>
    <a:masterClrMapping/>
  </p:clrMapOvr>
  <p:transition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: Titel &amp; More Slide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" name="think-cell Slide" r:id="rId4" imgW="519" imgH="520" progId="TCLayout.ActiveDocument.1">
                  <p:embed/>
                </p:oleObj>
              </mc:Choice>
              <mc:Fallback>
                <p:oleObj name="think-cell Slide" r:id="rId4" imgW="519" imgH="52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3284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rgbClr val="000000"/>
                </a:solidFill>
                <a:latin typeface="Tahoma" pitchFamily="34" charset="0"/>
              </a:defRPr>
            </a:lvl2pPr>
            <a:lvl3pPr marL="806412" indent="0"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>
                <a:solidFill>
                  <a:srgbClr val="000000"/>
                </a:solidFill>
              </a:defRPr>
            </a:lvl3pPr>
            <a:lvl4pPr marL="1495367" indent="-285750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rgbClr val="000000"/>
                </a:solidFill>
              </a:defRPr>
            </a:lvl4pPr>
            <a:lvl5pPr marL="2081113" indent="-285737">
              <a:buClr>
                <a:schemeClr val="accent1"/>
              </a:buClr>
              <a:buSzPct val="110000"/>
              <a:buFont typeface="Arial" charset="0"/>
              <a:buChar char="•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52378429"/>
      </p:ext>
    </p:extLst>
  </p:cSld>
  <p:clrMapOvr>
    <a:masterClrMapping/>
  </p:clrMapOvr>
  <p:transition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1035965" cy="12969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63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6970902"/>
      </p:ext>
    </p:extLst>
  </p:cSld>
  <p:clrMapOvr>
    <a:masterClrMapping/>
  </p:clrMapOvr>
  <p:transition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0810629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88" y="1773238"/>
            <a:ext cx="5308600" cy="4343400"/>
          </a:xfrm>
        </p:spPr>
        <p:txBody>
          <a:bodyPr/>
          <a:lstStyle>
            <a:lvl2pPr marL="692117" indent="-295261" defTabSz="809961">
              <a:buFont typeface="Wingdings" panose="05000000000000000000" pitchFamily="2" charset="2"/>
              <a:buChar char="Ø"/>
              <a:tabLst>
                <a:tab pos="899957" algn="l"/>
                <a:tab pos="1439931" algn="l"/>
              </a:tabLst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1659" y="1773238"/>
            <a:ext cx="5310554" cy="4343400"/>
          </a:xfrm>
        </p:spPr>
        <p:txBody>
          <a:bodyPr/>
          <a:lstStyle>
            <a:lvl2pPr marL="692117" indent="-295261">
              <a:buFont typeface="Wingdings" panose="05000000000000000000" pitchFamily="2" charset="2"/>
              <a:buChar char="Ø"/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92169383"/>
      </p:ext>
    </p:extLst>
  </p:cSld>
  <p:clrMapOvr>
    <a:masterClrMapping/>
  </p:clrMapOvr>
  <p:transition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13730"/>
      </p:ext>
    </p:extLst>
  </p:cSld>
  <p:clrMapOvr>
    <a:masterClrMapping/>
  </p:clrMapOvr>
  <p:transition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162862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157035" y="3040860"/>
            <a:ext cx="11869206" cy="776287"/>
          </a:xfrm>
        </p:spPr>
        <p:txBody>
          <a:bodyPr tIns="45720" bIns="45720" anchor="ctr"/>
          <a:lstStyle>
            <a:lvl1pPr algn="ctr">
              <a:defRPr sz="4200">
                <a:solidFill>
                  <a:srgbClr val="F588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1"/>
          <p:cNvPicPr>
            <a:picLocks noChangeAspect="1"/>
          </p:cNvPicPr>
          <p:nvPr userDrawn="1"/>
        </p:nvPicPr>
        <p:blipFill rotWithShape="1">
          <a:blip r:embed="rId2">
            <a:alphaModFix amt="16000"/>
          </a:blip>
          <a:srcRect l="7692" t="27780" r="8073" b="19481"/>
          <a:stretch/>
        </p:blipFill>
        <p:spPr>
          <a:xfrm>
            <a:off x="24409" y="752856"/>
            <a:ext cx="12099939" cy="2246376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224429" y="4708390"/>
            <a:ext cx="7743145" cy="535215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220067" y="6226392"/>
            <a:ext cx="7743145" cy="535215"/>
          </a:xfrm>
        </p:spPr>
        <p:txBody>
          <a:bodyPr anchor="ctr"/>
          <a:lstStyle>
            <a:lvl1pPr marL="0" indent="0" algn="ctr">
              <a:buNone/>
              <a:defRPr sz="16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429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Basic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45489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chemeClr val="bg1"/>
                </a:solidFill>
                <a:latin typeface="Tahoma" pitchFamily="34" charset="0"/>
              </a:defRPr>
            </a:lvl2pPr>
            <a:lvl3pPr marL="1030239" indent="-223827"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 marL="1795376" indent="0">
              <a:buClr>
                <a:schemeClr val="accent1"/>
              </a:buClr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0F5DC-3EAB-5B4E-B0DA-7E2098313112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53DE0-B73D-F04F-9303-30C700D38993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320480"/>
      </p:ext>
    </p:extLst>
  </p:cSld>
  <p:clrMapOvr>
    <a:masterClrMapping/>
  </p:clrMapOvr>
  <p:transition>
    <p:wipe dir="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4104EB-A837-AD48-9132-CE83F3F81A1D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ACF1B-34EB-A74F-86CE-180ADC05D5C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777463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91060-BFA7-4C85-95D3-DEAB59D0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F19A8-FB28-494A-A8A3-836963C08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D008A-8E41-411D-9C8A-3004695F4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80B4C-D451-485F-A68D-F74D1D9B3A3B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6B717-E77D-4D3C-A5FA-609EB4197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1035-1BCA-4C83-AD5C-6AD539267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E43F2-8E14-4CAA-9699-192145AB8A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1663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2082E4-E715-C743-88D4-C51EBEE31189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82A5B-9473-B24C-991C-C1D5B90D1406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374280"/>
      </p:ext>
    </p:extLst>
  </p:cSld>
  <p:clrMapOvr>
    <a:masterClrMapping/>
  </p:clrMapOvr>
  <p:transition>
    <p:wipe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-6825" y="0"/>
            <a:ext cx="6102825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92" y="1773238"/>
            <a:ext cx="4984621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41585" y="260649"/>
            <a:ext cx="498830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EC981F-02F4-2F4F-8AB8-23A6006569EB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8CE77-31AA-CA4B-B14C-01F2F5148A85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280152"/>
      </p:ext>
    </p:extLst>
  </p:cSld>
  <p:clrMapOvr>
    <a:masterClrMapping/>
  </p:clrMapOvr>
  <p:transition>
    <p:wipe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6096954" y="0"/>
            <a:ext cx="6095046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420684" y="1773238"/>
            <a:ext cx="4911393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16777" y="260649"/>
            <a:ext cx="4915025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4778752"/>
      </p:ext>
    </p:extLst>
  </p:cSld>
  <p:clrMapOvr>
    <a:masterClrMapping/>
  </p:clrMapOvr>
  <p:transition>
    <p:wipe dir="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03" y="96278"/>
            <a:ext cx="11639394" cy="9828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333762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05420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Standard Title &amp;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3119B7-D23E-C442-8641-B3E1BAB3173C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76303" y="1593462"/>
            <a:ext cx="11639394" cy="4073412"/>
          </a:xfrm>
        </p:spPr>
        <p:txBody>
          <a:bodyPr/>
          <a:lstStyle>
            <a:lvl1pPr marL="342900" indent="-342900" algn="l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746125" indent="-228600">
              <a:lnSpc>
                <a:spcPct val="80000"/>
              </a:lnSpc>
              <a:spcBef>
                <a:spcPts val="600"/>
              </a:spcBef>
              <a:defRPr sz="2200"/>
            </a:lvl2pPr>
            <a:lvl3pPr>
              <a:lnSpc>
                <a:spcPct val="80000"/>
              </a:lnSpc>
              <a:spcBef>
                <a:spcPts val="600"/>
              </a:spcBef>
              <a:defRPr sz="1800"/>
            </a:lvl3pPr>
            <a:lvl4pPr>
              <a:lnSpc>
                <a:spcPct val="80000"/>
              </a:lnSpc>
              <a:spcBef>
                <a:spcPts val="600"/>
              </a:spcBef>
              <a:defRPr/>
            </a:lvl4pPr>
            <a:lvl5pPr>
              <a:lnSpc>
                <a:spcPct val="8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01540395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74927-56B8-4187-A831-0043C115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442BC-338B-4F2C-9EC4-FAC3A614E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47CC8-1B26-4CF2-9496-9FDF1A0E5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80B4C-D451-485F-A68D-F74D1D9B3A3B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42D21-2A86-4A05-903F-356BA1B5E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6BBF8-62B1-4FF9-BF66-08670D43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E43F2-8E14-4CAA-9699-192145AB8A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10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A31A-9702-4A92-A298-E42C1389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8AA79-081B-4F1C-8EC5-6569DD095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A68C5-1101-48D1-8580-77AA4FB15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F3454-6473-46B9-B321-F2DC627A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80B4C-D451-485F-A68D-F74D1D9B3A3B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6C67D-D97A-409F-8068-1A3F72F1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BD00C-D6C1-4A0B-AB89-D4699E78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E43F2-8E14-4CAA-9699-192145AB8A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74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16B2-0AF2-462C-B363-48ED5E60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D57E3-BFC5-4357-96E7-FD42063AB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40D5C-805E-412B-A134-CF5CF9920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43F71C-4274-4325-8872-40B8022541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0C90B0-F8E1-4EE4-9B7F-9DFD1A5798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7BBF66-CEAB-43E2-80D4-27B4F007B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80B4C-D451-485F-A68D-F74D1D9B3A3B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071BB-1964-4EB2-BF8C-998C2A44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9D4782-3B3F-4A9C-ACE3-CAF570C4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E43F2-8E14-4CAA-9699-192145AB8A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536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28FF-9689-41E5-A6B0-3C6CCC41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D81794-477F-4FC9-B56F-03B74EE1F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80B4C-D451-485F-A68D-F74D1D9B3A3B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F6D6F-8197-4CA8-B9DF-71F05CFC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1135C-118A-45E2-BC2A-BA25854C2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E43F2-8E14-4CAA-9699-192145AB8A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138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3DA661-DBE6-4846-9CE8-AAE2809F3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80B4C-D451-485F-A68D-F74D1D9B3A3B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3C7CB-5C78-4CCB-8FA4-6AA5536B6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E1A32-70EC-475B-B00B-3815CC2EC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E43F2-8E14-4CAA-9699-192145AB8A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514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A9E38-5477-4AF5-80D0-F0553EF84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E19B6-6734-410C-84B5-6FD77E389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D9FEC-B2A2-44EE-BB57-820588EE3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38955-EF56-49E8-89F9-3184D15B1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80B4C-D451-485F-A68D-F74D1D9B3A3B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0684A-6963-4459-AC63-5096E8C0E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426F0-EEB9-407B-A3FA-B6DA9433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E43F2-8E14-4CAA-9699-192145AB8A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133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B01C-7D97-4625-9DF2-69BCA1E0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A3DC68-5250-4E6E-B60E-AB813C9B8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F1400-DEF6-49DE-8786-3538F6AD7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3379D-DFFD-4BB2-BF76-377D51290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80B4C-D451-485F-A68D-F74D1D9B3A3B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9E0E1-28AF-47EF-87FE-ECB176CB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297F8-3BED-4A7D-83B5-915403A9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E43F2-8E14-4CAA-9699-192145AB8A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ags" Target="../tags/tag1.xml"/><Relationship Id="rId2" Type="http://schemas.openxmlformats.org/officeDocument/2006/relationships/slideLayout" Target="../slideLayouts/slideLayout13.xml"/><Relationship Id="rId16" Type="http://schemas.openxmlformats.org/officeDocument/2006/relationships/vmlDrawing" Target="../drawings/vmlDrawing1.v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577B05-F6FA-40C5-B341-BFFFD3A0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7EEFA-039B-43CA-8FC6-81AC549EC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40240-CF44-4287-90E3-3CD7B2AE8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80B4C-D451-485F-A68D-F74D1D9B3A3B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954-0530-40E9-84B7-5A3AE7145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61E2E-D337-432D-AD86-681197D0D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E43F2-8E14-4CAA-9699-192145AB8A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72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7"/>
            </p:custData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" name="think-cell Slide" r:id="rId18" imgW="519" imgH="520" progId="TCLayout.ActiveDocument.1">
                  <p:embed/>
                </p:oleObj>
              </mc:Choice>
              <mc:Fallback>
                <p:oleObj name="think-cell Slide" r:id="rId18" imgW="519" imgH="52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5489" y="1773238"/>
            <a:ext cx="10806722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41584" y="260649"/>
            <a:ext cx="10623061" cy="137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800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 (36 pt.)</a:t>
            </a:r>
          </a:p>
        </p:txBody>
      </p:sp>
      <p:pic>
        <p:nvPicPr>
          <p:cNvPr id="22" name="Afbeelding 21" descr="Greyfish_m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pic>
        <p:nvPicPr>
          <p:cNvPr id="24" name="Afbeelding 11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51943" y="6446838"/>
            <a:ext cx="1537094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97B5E6-ED14-E54E-A6A5-86660342C0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88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>
    <p:wipe dir="d"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6pPr>
      <a:lvl7pPr marL="914357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7pPr>
      <a:lvl8pPr marL="1371534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8pPr>
      <a:lvl9pPr marL="1828713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9pPr>
    </p:titleStyle>
    <p:bodyStyle>
      <a:lvl1pPr marL="342900" indent="-342900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Font typeface="Arial" panose="020B0604020202020204" pitchFamily="34" charset="0"/>
        <a:buChar char="•"/>
        <a:tabLst>
          <a:tab pos="973091" algn="l"/>
          <a:tab pos="1481067" algn="l"/>
        </a:tabLst>
        <a:defRPr sz="24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92117" indent="-295261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Ø"/>
        <a:tabLst>
          <a:tab pos="973091" algn="l"/>
          <a:tab pos="1481067" algn="l"/>
        </a:tabLst>
        <a:defRPr sz="20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2pPr>
      <a:lvl3pPr marL="1030239" indent="-223827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§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3pPr>
      <a:lvl4pPr marL="1441381" indent="-231764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ü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4pPr>
      <a:lvl5pPr marL="1800140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5pPr>
      <a:lvl6pPr marL="2257317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6pPr>
      <a:lvl7pPr marL="2714495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7pPr>
      <a:lvl8pPr marL="3171674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8pPr>
      <a:lvl9pPr marL="3628852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7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3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1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2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E9240B9-B268-46DA-8919-F0E5E5390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DDCAD4-B544-4BA6-8202-AFDF9A70B494}"/>
              </a:ext>
            </a:extLst>
          </p:cNvPr>
          <p:cNvSpPr/>
          <p:nvPr/>
        </p:nvSpPr>
        <p:spPr bwMode="auto">
          <a:xfrm>
            <a:off x="0" y="-1"/>
            <a:ext cx="12192000" cy="6858001"/>
          </a:xfrm>
          <a:prstGeom prst="rect">
            <a:avLst/>
          </a:prstGeom>
          <a:solidFill>
            <a:schemeClr val="accent2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F715D4-0440-4F2A-B10A-C5E6679D8E46}"/>
              </a:ext>
            </a:extLst>
          </p:cNvPr>
          <p:cNvSpPr txBox="1"/>
          <p:nvPr/>
        </p:nvSpPr>
        <p:spPr>
          <a:xfrm>
            <a:off x="401722" y="2900680"/>
            <a:ext cx="4273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Building the HCP Journeys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IBD Germany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86028D-BB43-4C82-B42F-AD37BD3C1BDD}"/>
              </a:ext>
            </a:extLst>
          </p:cNvPr>
          <p:cNvCxnSpPr>
            <a:cxnSpLocks/>
          </p:cNvCxnSpPr>
          <p:nvPr/>
        </p:nvCxnSpPr>
        <p:spPr bwMode="auto">
          <a:xfrm>
            <a:off x="475488" y="3898011"/>
            <a:ext cx="27889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69A092-A161-4D41-88A5-0ACDFCE29DF5}"/>
              </a:ext>
            </a:extLst>
          </p:cNvPr>
          <p:cNvSpPr txBox="1"/>
          <p:nvPr/>
        </p:nvSpPr>
        <p:spPr>
          <a:xfrm>
            <a:off x="448056" y="4007174"/>
            <a:ext cx="27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Workshop #1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May 12, 2021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992EF8-3C27-42E1-B089-917F5A790DD1}"/>
              </a:ext>
            </a:extLst>
          </p:cNvPr>
          <p:cNvCxnSpPr>
            <a:cxnSpLocks/>
          </p:cNvCxnSpPr>
          <p:nvPr/>
        </p:nvCxnSpPr>
        <p:spPr bwMode="auto">
          <a:xfrm>
            <a:off x="475488" y="4748939"/>
            <a:ext cx="27889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" name="Picture 1">
            <a:extLst>
              <a:ext uri="{FF2B5EF4-FFF2-40B4-BE49-F238E27FC236}">
                <a16:creationId xmlns:a16="http://schemas.microsoft.com/office/drawing/2014/main" id="{536587D1-A4F4-4D0D-A6EA-70D3534149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6000"/>
          </a:blip>
          <a:srcRect l="7692" t="27780" r="8073" b="19481"/>
          <a:stretch/>
        </p:blipFill>
        <p:spPr>
          <a:xfrm>
            <a:off x="24409" y="752856"/>
            <a:ext cx="12099939" cy="224637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6207869-A05E-4004-AB2A-733812E5C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19" y="5124291"/>
            <a:ext cx="1301795" cy="13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6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62DFFE52-DA02-4725-8FD1-E84CDE76ABF2}"/>
              </a:ext>
            </a:extLst>
          </p:cNvPr>
          <p:cNvSpPr txBox="1">
            <a:spLocks/>
          </p:cNvSpPr>
          <p:nvPr/>
        </p:nvSpPr>
        <p:spPr>
          <a:xfrm>
            <a:off x="1071659" y="2474913"/>
            <a:ext cx="10048682" cy="17668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6pPr>
            <a:lvl7pPr marL="914357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7pPr>
            <a:lvl8pPr marL="1371534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8pPr>
            <a:lvl9pPr marL="1828713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9pPr>
          </a:lstStyle>
          <a:p>
            <a:pPr algn="ctr"/>
            <a:r>
              <a:rPr lang="en-GB" sz="3600">
                <a:solidFill>
                  <a:schemeClr val="accent1"/>
                </a:solidFill>
              </a:rPr>
              <a:t>Working Session</a:t>
            </a:r>
            <a:br>
              <a:rPr lang="en-GB" sz="3600" b="1">
                <a:solidFill>
                  <a:schemeClr val="accent1"/>
                </a:solidFill>
              </a:rPr>
            </a:br>
            <a:r>
              <a:rPr lang="en-GB" sz="3200" b="1">
                <a:solidFill>
                  <a:schemeClr val="bg1"/>
                </a:solidFill>
              </a:rPr>
              <a:t>- Framework</a:t>
            </a:r>
            <a:endParaRPr lang="en-FR" kern="0" baseline="30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293474"/>
      </p:ext>
    </p:extLst>
  </p:cSld>
  <p:clrMapOvr>
    <a:masterClrMapping/>
  </p:clrMapOvr>
  <p:transition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7722-3997-4B64-998B-0EE0867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picture containing sandglass, blue, close&#10;&#10;Description automatically generated">
            <a:extLst>
              <a:ext uri="{FF2B5EF4-FFF2-40B4-BE49-F238E27FC236}">
                <a16:creationId xmlns:a16="http://schemas.microsoft.com/office/drawing/2014/main" id="{D084E296-DEA1-4C14-996B-4C15046A7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8" b="613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279CA1-B656-47A9-9EAD-AD936B9AACFC}"/>
              </a:ext>
            </a:extLst>
          </p:cNvPr>
          <p:cNvSpPr/>
          <p:nvPr/>
        </p:nvSpPr>
        <p:spPr bwMode="auto">
          <a:xfrm>
            <a:off x="0" y="-1"/>
            <a:ext cx="12192000" cy="6858001"/>
          </a:xfrm>
          <a:prstGeom prst="rect">
            <a:avLst/>
          </a:prstGeom>
          <a:solidFill>
            <a:schemeClr val="accent2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6033E8-EE77-4763-99D5-806377702814}"/>
              </a:ext>
            </a:extLst>
          </p:cNvPr>
          <p:cNvSpPr txBox="1"/>
          <p:nvPr/>
        </p:nvSpPr>
        <p:spPr>
          <a:xfrm>
            <a:off x="401722" y="2011680"/>
            <a:ext cx="3293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>
                <a:solidFill>
                  <a:schemeClr val="bg1"/>
                </a:solidFill>
              </a:rPr>
              <a:t>Customer Journey </a:t>
            </a:r>
            <a:r>
              <a:rPr lang="en-GB" sz="2400" b="1">
                <a:solidFill>
                  <a:schemeClr val="accent1"/>
                </a:solidFill>
              </a:rPr>
              <a:t>Framework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9506B6-5D94-4152-A59B-FE6AECB30CAB}"/>
              </a:ext>
            </a:extLst>
          </p:cNvPr>
          <p:cNvCxnSpPr>
            <a:cxnSpLocks/>
          </p:cNvCxnSpPr>
          <p:nvPr/>
        </p:nvCxnSpPr>
        <p:spPr bwMode="auto">
          <a:xfrm>
            <a:off x="475488" y="2983611"/>
            <a:ext cx="27889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557E73-DA78-4598-AFD3-CFEBB979F877}"/>
              </a:ext>
            </a:extLst>
          </p:cNvPr>
          <p:cNvSpPr txBox="1"/>
          <p:nvPr/>
        </p:nvSpPr>
        <p:spPr>
          <a:xfrm>
            <a:off x="448056" y="3111627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What are the framework elements that we should include in the journeys?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2D8F17-A1AA-48FD-ADA1-E2B76216932E}"/>
              </a:ext>
            </a:extLst>
          </p:cNvPr>
          <p:cNvCxnSpPr>
            <a:cxnSpLocks/>
          </p:cNvCxnSpPr>
          <p:nvPr/>
        </p:nvCxnSpPr>
        <p:spPr bwMode="auto">
          <a:xfrm>
            <a:off x="475488" y="4224147"/>
            <a:ext cx="27889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20485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 dir="d"/>
      </p:transition>
    </mc:Choice>
    <mc:Fallback>
      <p:transition>
        <p:wipe dir="d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BA8C68-DCD7-4B48-A375-E4C7A4836749}"/>
              </a:ext>
            </a:extLst>
          </p:cNvPr>
          <p:cNvSpPr/>
          <p:nvPr/>
        </p:nvSpPr>
        <p:spPr bwMode="auto">
          <a:xfrm>
            <a:off x="213064" y="1704513"/>
            <a:ext cx="4526536" cy="49025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ahoma" pitchFamily="-107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622D44-E85F-442B-90A1-C8DBB4CFBC9E}"/>
              </a:ext>
            </a:extLst>
          </p:cNvPr>
          <p:cNvSpPr/>
          <p:nvPr/>
        </p:nvSpPr>
        <p:spPr bwMode="auto">
          <a:xfrm>
            <a:off x="5498980" y="1704513"/>
            <a:ext cx="2845248" cy="49025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FC044-BEDA-42E8-913B-B30EC113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808579"/>
          </a:xfrm>
        </p:spPr>
        <p:txBody>
          <a:bodyPr/>
          <a:lstStyle/>
          <a:p>
            <a:r>
              <a:rPr lang="en-GB"/>
              <a:t>HCP Journey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F285E-1361-4421-8B6D-7D3A1B4C564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42809" y="857250"/>
            <a:ext cx="10806722" cy="914400"/>
          </a:xfrm>
        </p:spPr>
        <p:txBody>
          <a:bodyPr/>
          <a:lstStyle/>
          <a:p>
            <a:pPr marL="0" indent="0">
              <a:buNone/>
            </a:pPr>
            <a:r>
              <a:rPr lang="en-GB" sz="2000"/>
              <a:t>In order to accelerate the creation of the journeys, in our experience it is valuable to first discuss the constituents of the Journeys.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2CE04-681A-4EEF-A4BA-B0BE6EBFD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52" t="1417" r="8806" b="5842"/>
          <a:stretch/>
        </p:blipFill>
        <p:spPr>
          <a:xfrm>
            <a:off x="379634" y="5282065"/>
            <a:ext cx="2957137" cy="119493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863E9F-875E-4A5C-8AEA-81A54C988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34" y="3879787"/>
            <a:ext cx="2280502" cy="127081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727590-9454-4C89-B7B5-4674C8760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40" y="2987738"/>
            <a:ext cx="983328" cy="77689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AB110A-470F-485C-9A5E-0F552A3408C6}"/>
              </a:ext>
            </a:extLst>
          </p:cNvPr>
          <p:cNvSpPr txBox="1"/>
          <p:nvPr/>
        </p:nvSpPr>
        <p:spPr>
          <a:xfrm>
            <a:off x="1369884" y="2260483"/>
            <a:ext cx="1432589" cy="31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tx2"/>
                </a:solidFill>
              </a:rPr>
              <a:t>Segmentation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9518C3-A9D7-4784-AB78-6820C08D3001}"/>
              </a:ext>
            </a:extLst>
          </p:cNvPr>
          <p:cNvSpPr txBox="1"/>
          <p:nvPr/>
        </p:nvSpPr>
        <p:spPr>
          <a:xfrm>
            <a:off x="1519885" y="3151847"/>
            <a:ext cx="143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tx2"/>
                </a:solidFill>
              </a:rPr>
              <a:t>Behavioural Research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03A7B-35EA-460C-974C-36263B9AE30A}"/>
              </a:ext>
            </a:extLst>
          </p:cNvPr>
          <p:cNvSpPr txBox="1"/>
          <p:nvPr/>
        </p:nvSpPr>
        <p:spPr>
          <a:xfrm>
            <a:off x="2802917" y="4379611"/>
            <a:ext cx="143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tx2"/>
                </a:solidFill>
              </a:rPr>
              <a:t>Adoption Ladder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22F910-EF63-43EA-BB20-AB1F25E1D127}"/>
              </a:ext>
            </a:extLst>
          </p:cNvPr>
          <p:cNvSpPr txBox="1"/>
          <p:nvPr/>
        </p:nvSpPr>
        <p:spPr>
          <a:xfrm>
            <a:off x="3471586" y="5769917"/>
            <a:ext cx="143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tx2"/>
                </a:solidFill>
              </a:rPr>
              <a:t>Content &amp; Channels</a:t>
            </a:r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92956D50-6992-4AB7-988A-A71362AC1A42}"/>
              </a:ext>
            </a:extLst>
          </p:cNvPr>
          <p:cNvSpPr/>
          <p:nvPr/>
        </p:nvSpPr>
        <p:spPr bwMode="auto">
          <a:xfrm>
            <a:off x="4710110" y="3204930"/>
            <a:ext cx="826225" cy="867983"/>
          </a:xfrm>
          <a:prstGeom prst="mathPlus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884409-2604-4F13-9C41-EA4D7AC1AE35}"/>
              </a:ext>
            </a:extLst>
          </p:cNvPr>
          <p:cNvSpPr txBox="1"/>
          <p:nvPr/>
        </p:nvSpPr>
        <p:spPr>
          <a:xfrm>
            <a:off x="6156679" y="1797125"/>
            <a:ext cx="1575848" cy="286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tx2"/>
                </a:solidFill>
              </a:rPr>
              <a:t>Journey Scenarios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DC07D-51D5-4337-B866-0CC0A69A1C32}"/>
              </a:ext>
            </a:extLst>
          </p:cNvPr>
          <p:cNvSpPr txBox="1"/>
          <p:nvPr/>
        </p:nvSpPr>
        <p:spPr>
          <a:xfrm>
            <a:off x="6129559" y="3801297"/>
            <a:ext cx="1575848" cy="286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>
                <a:solidFill>
                  <a:schemeClr val="tx2"/>
                </a:solidFill>
              </a:rPr>
              <a:t>Key events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EF90F7-9D6D-4885-BE6A-9B2DF4E87A44}"/>
              </a:ext>
            </a:extLst>
          </p:cNvPr>
          <p:cNvSpPr txBox="1"/>
          <p:nvPr/>
        </p:nvSpPr>
        <p:spPr>
          <a:xfrm>
            <a:off x="6156679" y="5692615"/>
            <a:ext cx="1575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>
                <a:solidFill>
                  <a:schemeClr val="tx2"/>
                </a:solidFill>
              </a:rPr>
              <a:t>“Moments of Truth”</a:t>
            </a:r>
          </a:p>
        </p:txBody>
      </p:sp>
      <p:sp>
        <p:nvSpPr>
          <p:cNvPr id="26" name="Equals 25">
            <a:extLst>
              <a:ext uri="{FF2B5EF4-FFF2-40B4-BE49-F238E27FC236}">
                <a16:creationId xmlns:a16="http://schemas.microsoft.com/office/drawing/2014/main" id="{CD9BD04D-1FCC-4680-BBD6-3AD7D47C559F}"/>
              </a:ext>
            </a:extLst>
          </p:cNvPr>
          <p:cNvSpPr/>
          <p:nvPr/>
        </p:nvSpPr>
        <p:spPr bwMode="auto">
          <a:xfrm>
            <a:off x="8421283" y="3411743"/>
            <a:ext cx="1017282" cy="555949"/>
          </a:xfrm>
          <a:prstGeom prst="mathEqual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pic>
        <p:nvPicPr>
          <p:cNvPr id="27" name="Picture 26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80D73945-F3FB-496B-B6C5-2A24795A6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894" y="3204930"/>
            <a:ext cx="2321724" cy="14877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F4E75E4-6AE1-401C-8C73-CB4EB2076EB2}"/>
              </a:ext>
            </a:extLst>
          </p:cNvPr>
          <p:cNvSpPr txBox="1"/>
          <p:nvPr/>
        </p:nvSpPr>
        <p:spPr>
          <a:xfrm>
            <a:off x="9884832" y="2863392"/>
            <a:ext cx="1575848" cy="286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>
                <a:solidFill>
                  <a:schemeClr val="tx2"/>
                </a:solidFill>
              </a:rPr>
              <a:t>HCP Journeys</a:t>
            </a:r>
          </a:p>
        </p:txBody>
      </p:sp>
      <p:pic>
        <p:nvPicPr>
          <p:cNvPr id="29" name="Picture 28" descr="A picture containing text, indoor, screen, several&#10;&#10;Description automatically generated">
            <a:extLst>
              <a:ext uri="{FF2B5EF4-FFF2-40B4-BE49-F238E27FC236}">
                <a16:creationId xmlns:a16="http://schemas.microsoft.com/office/drawing/2014/main" id="{2AA4F710-2B3F-486C-85A7-DBDA5422E1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1" t="8990" r="4297" b="51063"/>
          <a:stretch/>
        </p:blipFill>
        <p:spPr>
          <a:xfrm>
            <a:off x="5933528" y="4098277"/>
            <a:ext cx="1967908" cy="1257082"/>
          </a:xfrm>
          <a:prstGeom prst="rect">
            <a:avLst/>
          </a:prstGeom>
        </p:spPr>
      </p:pic>
      <p:pic>
        <p:nvPicPr>
          <p:cNvPr id="31" name="Picture 30" descr="A group of people on a stage&#10;&#10;Description automatically generated with low confidence">
            <a:extLst>
              <a:ext uri="{FF2B5EF4-FFF2-40B4-BE49-F238E27FC236}">
                <a16:creationId xmlns:a16="http://schemas.microsoft.com/office/drawing/2014/main" id="{E34B8186-3CBC-4355-BC2E-80EB443409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49" t="70681" r="4518"/>
          <a:stretch/>
        </p:blipFill>
        <p:spPr>
          <a:xfrm>
            <a:off x="6075780" y="2175126"/>
            <a:ext cx="1784897" cy="1341013"/>
          </a:xfrm>
          <a:prstGeom prst="rect">
            <a:avLst/>
          </a:prstGeom>
        </p:spPr>
      </p:pic>
      <p:pic>
        <p:nvPicPr>
          <p:cNvPr id="6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3EB0A6D-2BDF-4D6F-A450-30A23DDDC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799" y="1916606"/>
            <a:ext cx="504825" cy="495300"/>
          </a:xfrm>
          <a:prstGeom prst="rect">
            <a:avLst/>
          </a:prstGeom>
        </p:spPr>
      </p:pic>
      <p:pic>
        <p:nvPicPr>
          <p:cNvPr id="7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130FE88C-CBB9-4236-A4F5-B21084465D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531" y="2354036"/>
            <a:ext cx="504825" cy="495300"/>
          </a:xfrm>
          <a:prstGeom prst="rect">
            <a:avLst/>
          </a:prstGeom>
        </p:spPr>
      </p:pic>
      <p:pic>
        <p:nvPicPr>
          <p:cNvPr id="9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B98AF9D-2279-4D87-9F47-67EBC82A74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3700" y="1914205"/>
            <a:ext cx="5048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78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 dir="d"/>
      </p:transition>
    </mc:Choice>
    <mc:Fallback>
      <p:transition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C044-BEDA-42E8-913B-B30EC113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808579"/>
          </a:xfrm>
        </p:spPr>
        <p:txBody>
          <a:bodyPr/>
          <a:lstStyle/>
          <a:p>
            <a:r>
              <a:rPr lang="en-GB"/>
              <a:t>HCP Journey Scenarios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F285E-1361-4421-8B6D-7D3A1B4C564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42809" y="857250"/>
            <a:ext cx="9564166" cy="914400"/>
          </a:xfrm>
        </p:spPr>
        <p:txBody>
          <a:bodyPr/>
          <a:lstStyle/>
          <a:p>
            <a:pPr marL="0" indent="0">
              <a:buNone/>
            </a:pPr>
            <a:r>
              <a:rPr lang="en-GB" sz="2000" b="1">
                <a:solidFill>
                  <a:schemeClr val="bg2"/>
                </a:solidFill>
              </a:rPr>
              <a:t>We can create HCP Journeys based on different categories or </a:t>
            </a:r>
            <a:r>
              <a:rPr lang="en-GB" sz="2000" b="1" i="1">
                <a:solidFill>
                  <a:schemeClr val="bg2"/>
                </a:solidFill>
              </a:rPr>
              <a:t>Scenarios, for example:</a:t>
            </a:r>
          </a:p>
        </p:txBody>
      </p:sp>
      <p:sp>
        <p:nvSpPr>
          <p:cNvPr id="29" name="Round Single Corner Rectangle 1">
            <a:extLst>
              <a:ext uri="{FF2B5EF4-FFF2-40B4-BE49-F238E27FC236}">
                <a16:creationId xmlns:a16="http://schemas.microsoft.com/office/drawing/2014/main" id="{E8CC11C8-CCFB-49BC-9E57-55571375C5BF}"/>
              </a:ext>
            </a:extLst>
          </p:cNvPr>
          <p:cNvSpPr/>
          <p:nvPr/>
        </p:nvSpPr>
        <p:spPr>
          <a:xfrm flipH="1">
            <a:off x="2172916" y="2413480"/>
            <a:ext cx="2188491" cy="911439"/>
          </a:xfrm>
          <a:prstGeom prst="round1Rect">
            <a:avLst>
              <a:gd name="adj" fmla="val 0"/>
            </a:avLst>
          </a:prstGeom>
          <a:solidFill>
            <a:schemeClr val="tx2"/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Field-Driven</a:t>
            </a:r>
          </a:p>
        </p:txBody>
      </p:sp>
      <p:sp>
        <p:nvSpPr>
          <p:cNvPr id="30" name="Round Single Corner Rectangle 1">
            <a:extLst>
              <a:ext uri="{FF2B5EF4-FFF2-40B4-BE49-F238E27FC236}">
                <a16:creationId xmlns:a16="http://schemas.microsoft.com/office/drawing/2014/main" id="{06A31EF5-4483-40ED-BABF-2A850A9D0C14}"/>
              </a:ext>
            </a:extLst>
          </p:cNvPr>
          <p:cNvSpPr/>
          <p:nvPr/>
        </p:nvSpPr>
        <p:spPr>
          <a:xfrm flipH="1">
            <a:off x="4583010" y="2413484"/>
            <a:ext cx="2188491" cy="911439"/>
          </a:xfrm>
          <a:prstGeom prst="round1Rect">
            <a:avLst>
              <a:gd name="adj" fmla="val 0"/>
            </a:avLst>
          </a:prstGeom>
          <a:solidFill>
            <a:schemeClr val="tx2"/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HCP-Driven</a:t>
            </a:r>
          </a:p>
        </p:txBody>
      </p:sp>
      <p:sp>
        <p:nvSpPr>
          <p:cNvPr id="31" name="Round Single Corner Rectangle 1">
            <a:extLst>
              <a:ext uri="{FF2B5EF4-FFF2-40B4-BE49-F238E27FC236}">
                <a16:creationId xmlns:a16="http://schemas.microsoft.com/office/drawing/2014/main" id="{216FEA9B-D653-40EF-9189-3B54DF33124D}"/>
              </a:ext>
            </a:extLst>
          </p:cNvPr>
          <p:cNvSpPr/>
          <p:nvPr/>
        </p:nvSpPr>
        <p:spPr>
          <a:xfrm flipH="1">
            <a:off x="6993104" y="2413483"/>
            <a:ext cx="2188491" cy="911439"/>
          </a:xfrm>
          <a:prstGeom prst="round1Rect">
            <a:avLst>
              <a:gd name="adj" fmla="val 0"/>
            </a:avLst>
          </a:prstGeom>
          <a:solidFill>
            <a:schemeClr val="tx2"/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Event-Driven</a:t>
            </a:r>
          </a:p>
        </p:txBody>
      </p:sp>
      <p:pic>
        <p:nvPicPr>
          <p:cNvPr id="32" name="Picture 31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26F32E38-332F-47D3-82EF-016DEC51D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53710" r="74297" b="8871"/>
          <a:stretch/>
        </p:blipFill>
        <p:spPr>
          <a:xfrm>
            <a:off x="2206873" y="3389421"/>
            <a:ext cx="2188491" cy="1357486"/>
          </a:xfrm>
          <a:prstGeom prst="rect">
            <a:avLst/>
          </a:prstGeom>
        </p:spPr>
      </p:pic>
      <p:pic>
        <p:nvPicPr>
          <p:cNvPr id="33" name="Picture 32" descr="A picture containing wall, skiing, different, various&#10;&#10;Description automatically generated">
            <a:extLst>
              <a:ext uri="{FF2B5EF4-FFF2-40B4-BE49-F238E27FC236}">
                <a16:creationId xmlns:a16="http://schemas.microsoft.com/office/drawing/2014/main" id="{A847BA4D-1125-4C5F-A358-7FCDFF32C9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8" t="73750" r="35678" b="6591"/>
          <a:stretch/>
        </p:blipFill>
        <p:spPr>
          <a:xfrm>
            <a:off x="4470721" y="3616600"/>
            <a:ext cx="2326057" cy="1137094"/>
          </a:xfrm>
          <a:prstGeom prst="rect">
            <a:avLst/>
          </a:prstGeom>
        </p:spPr>
      </p:pic>
      <p:pic>
        <p:nvPicPr>
          <p:cNvPr id="34" name="Picture 33" descr="A picture containing text, indoor, screen, several&#10;&#10;Description automatically generated">
            <a:extLst>
              <a:ext uri="{FF2B5EF4-FFF2-40B4-BE49-F238E27FC236}">
                <a16:creationId xmlns:a16="http://schemas.microsoft.com/office/drawing/2014/main" id="{27B860CC-CFCC-42B5-8AF4-CC96A75601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1" t="8990" r="4297" b="51063"/>
          <a:stretch/>
        </p:blipFill>
        <p:spPr>
          <a:xfrm>
            <a:off x="6938426" y="3399542"/>
            <a:ext cx="2243169" cy="1432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14ACC-77DD-43CB-81B0-518F2CC54D9F}"/>
              </a:ext>
            </a:extLst>
          </p:cNvPr>
          <p:cNvSpPr txBox="1"/>
          <p:nvPr/>
        </p:nvSpPr>
        <p:spPr>
          <a:xfrm>
            <a:off x="4749935" y="4800540"/>
            <a:ext cx="21884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/>
              <a:t>Multiple segmentation dimensions – priority, medical, commercial…</a:t>
            </a:r>
          </a:p>
          <a:p>
            <a:endParaRPr lang="en-GB" sz="10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B5110-20E2-4202-8BB1-E4DDC9B6723E}"/>
              </a:ext>
            </a:extLst>
          </p:cNvPr>
          <p:cNvSpPr txBox="1"/>
          <p:nvPr/>
        </p:nvSpPr>
        <p:spPr>
          <a:xfrm>
            <a:off x="5105260" y="5990858"/>
            <a:ext cx="526133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/>
              <a:t>Flexible in how the targets are</a:t>
            </a:r>
          </a:p>
          <a:p>
            <a:r>
              <a:rPr lang="en-GB" sz="1050"/>
              <a:t>Designed for the ‘core’ prescription target audience of </a:t>
            </a:r>
            <a:r>
              <a:rPr lang="en-GB" sz="1050" err="1"/>
              <a:t>Gis</a:t>
            </a:r>
            <a:endParaRPr lang="en-GB" sz="1050"/>
          </a:p>
          <a:p>
            <a:endParaRPr lang="en-GB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8C2E6-B9AE-4834-A9C4-E4ED9E511848}"/>
              </a:ext>
            </a:extLst>
          </p:cNvPr>
          <p:cNvSpPr txBox="1"/>
          <p:nvPr/>
        </p:nvSpPr>
        <p:spPr>
          <a:xfrm>
            <a:off x="2184759" y="4708546"/>
            <a:ext cx="2188491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/>
              <a:t>Rep and Medical journeys will be different, but they will work alongside each other.</a:t>
            </a:r>
          </a:p>
          <a:p>
            <a:r>
              <a:rPr lang="en-GB" sz="1050"/>
              <a:t>(Medical have knowledge ladder)</a:t>
            </a:r>
          </a:p>
          <a:p>
            <a:endParaRPr lang="en-GB" sz="1050"/>
          </a:p>
          <a:p>
            <a:r>
              <a:rPr lang="en-GB" sz="1050"/>
              <a:t>Rep journeys – </a:t>
            </a:r>
            <a:r>
              <a:rPr lang="en-GB" sz="1050" b="1"/>
              <a:t>adoption ladder focused – </a:t>
            </a:r>
            <a:r>
              <a:rPr lang="en-GB" sz="1050"/>
              <a:t>route to Rx.</a:t>
            </a:r>
            <a:endParaRPr lang="en-GB" sz="1050" b="1"/>
          </a:p>
        </p:txBody>
      </p:sp>
    </p:spTree>
    <p:extLst>
      <p:ext uri="{BB962C8B-B14F-4D97-AF65-F5344CB8AC3E}">
        <p14:creationId xmlns:p14="http://schemas.microsoft.com/office/powerpoint/2010/main" val="3435418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 dir="d"/>
      </p:transition>
    </mc:Choice>
    <mc:Fallback>
      <p:transition>
        <p:wipe dir="d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B8E378-5C30-4EED-8D4C-2F3A9577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>
                <a:solidFill>
                  <a:schemeClr val="accent1"/>
                </a:solidFill>
              </a:rPr>
              <a:t>As part of HCP Journeys, we need to ensure that we are incorporating the core local elements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EBA2B4D-3817-41A8-96E8-80F1598ABB1F}"/>
              </a:ext>
            </a:extLst>
          </p:cNvPr>
          <p:cNvSpPr txBox="1">
            <a:spLocks/>
          </p:cNvSpPr>
          <p:nvPr/>
        </p:nvSpPr>
        <p:spPr>
          <a:xfrm>
            <a:off x="828534" y="1655098"/>
            <a:ext cx="10806722" cy="1523206"/>
          </a:xfrm>
          <a:prstGeom prst="rect">
            <a:avLst/>
          </a:prstGeom>
        </p:spPr>
        <p:txBody>
          <a:bodyPr/>
          <a:lstStyle>
            <a:lvl1pPr marL="342900" indent="-342900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973091" algn="l"/>
                <a:tab pos="1481067" algn="l"/>
              </a:tabLst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marL="692117" indent="-295261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tabLst>
                <a:tab pos="973091" algn="l"/>
                <a:tab pos="1481067" algn="l"/>
              </a:tabLst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/>
              </a:defRPr>
            </a:lvl2pPr>
            <a:lvl3pPr marL="1030239" indent="-223827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tabLst>
                <a:tab pos="973091" algn="l"/>
                <a:tab pos="1481067" algn="l"/>
              </a:tabLst>
              <a:defRPr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/>
              </a:defRPr>
            </a:lvl3pPr>
            <a:lvl4pPr marL="1441381" indent="-231764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tabLst>
                <a:tab pos="973091" algn="l"/>
                <a:tab pos="1481067" algn="l"/>
              </a:tabLst>
              <a:defRPr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/>
              </a:defRPr>
            </a:lvl4pPr>
            <a:lvl5pPr marL="1800140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/>
              </a:defRPr>
            </a:lvl5pPr>
            <a:lvl6pPr marL="2257317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6pPr>
            <a:lvl7pPr marL="2714495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7pPr>
            <a:lvl8pPr marL="3171674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8pPr>
            <a:lvl9pPr marL="3628852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kern="0">
                <a:solidFill>
                  <a:schemeClr val="bg1"/>
                </a:solidFill>
              </a:rPr>
              <a:t>1. Which are the </a:t>
            </a:r>
            <a:r>
              <a:rPr lang="en-GB" b="1" u="sng" kern="0">
                <a:solidFill>
                  <a:schemeClr val="bg1"/>
                </a:solidFill>
              </a:rPr>
              <a:t>Key Events </a:t>
            </a:r>
            <a:r>
              <a:rPr lang="en-GB" b="1" kern="0">
                <a:solidFill>
                  <a:schemeClr val="bg1"/>
                </a:solidFill>
              </a:rPr>
              <a:t>we want to incorporate into the journeys?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i="1" kern="0">
                <a:solidFill>
                  <a:schemeClr val="bg1"/>
                </a:solidFill>
              </a:rPr>
              <a:t>(EULAR, Key Webinars etc)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1" kern="0">
              <a:solidFill>
                <a:schemeClr val="bg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4266900-2226-4BC8-9713-4ED723EA02CE}"/>
              </a:ext>
            </a:extLst>
          </p:cNvPr>
          <p:cNvSpPr txBox="1">
            <a:spLocks/>
          </p:cNvSpPr>
          <p:nvPr/>
        </p:nvSpPr>
        <p:spPr>
          <a:xfrm>
            <a:off x="692639" y="3550572"/>
            <a:ext cx="10806722" cy="1523206"/>
          </a:xfrm>
          <a:prstGeom prst="rect">
            <a:avLst/>
          </a:prstGeom>
        </p:spPr>
        <p:txBody>
          <a:bodyPr/>
          <a:lstStyle>
            <a:lvl1pPr marL="342900" indent="-342900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973091" algn="l"/>
                <a:tab pos="1481067" algn="l"/>
              </a:tabLst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marL="692117" indent="-295261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tabLst>
                <a:tab pos="973091" algn="l"/>
                <a:tab pos="1481067" algn="l"/>
              </a:tabLst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/>
              </a:defRPr>
            </a:lvl2pPr>
            <a:lvl3pPr marL="1030239" indent="-223827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tabLst>
                <a:tab pos="973091" algn="l"/>
                <a:tab pos="1481067" algn="l"/>
              </a:tabLst>
              <a:defRPr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/>
              </a:defRPr>
            </a:lvl3pPr>
            <a:lvl4pPr marL="1441381" indent="-231764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tabLst>
                <a:tab pos="973091" algn="l"/>
                <a:tab pos="1481067" algn="l"/>
              </a:tabLst>
              <a:defRPr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/>
              </a:defRPr>
            </a:lvl4pPr>
            <a:lvl5pPr marL="1800140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/>
              </a:defRPr>
            </a:lvl5pPr>
            <a:lvl6pPr marL="2257317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6pPr>
            <a:lvl7pPr marL="2714495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7pPr>
            <a:lvl8pPr marL="3171674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8pPr>
            <a:lvl9pPr marL="3628852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kern="0">
                <a:solidFill>
                  <a:schemeClr val="bg1"/>
                </a:solidFill>
              </a:rPr>
              <a:t>2. What are the key ‘Milestones’ in the IBD Journey?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i="1" kern="0">
                <a:solidFill>
                  <a:schemeClr val="bg1"/>
                </a:solidFill>
              </a:rPr>
              <a:t>(First Prescription, Patient Identification etc)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1" kern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39922D-03E1-4491-8FD2-699D45D52092}"/>
              </a:ext>
            </a:extLst>
          </p:cNvPr>
          <p:cNvSpPr txBox="1"/>
          <p:nvPr/>
        </p:nvSpPr>
        <p:spPr>
          <a:xfrm>
            <a:off x="2176053" y="4949601"/>
            <a:ext cx="8111684" cy="1200329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</a:rPr>
              <a:t>Go to Slido.com</a:t>
            </a:r>
          </a:p>
          <a:p>
            <a:pPr algn="ctr"/>
            <a:r>
              <a:rPr lang="en-GB" sz="3600">
                <a:solidFill>
                  <a:schemeClr val="bg1"/>
                </a:solidFill>
              </a:rPr>
              <a:t>And enter the code: </a:t>
            </a:r>
            <a:r>
              <a:rPr lang="en-GB" sz="3600">
                <a:solidFill>
                  <a:schemeClr val="accent1"/>
                </a:solidFill>
              </a:rPr>
              <a:t>#</a:t>
            </a:r>
            <a:r>
              <a:rPr lang="en-GB" sz="3600" b="1">
                <a:solidFill>
                  <a:schemeClr val="accent1"/>
                </a:solidFill>
              </a:rPr>
              <a:t>IDEIBD</a:t>
            </a:r>
          </a:p>
        </p:txBody>
      </p:sp>
    </p:spTree>
    <p:extLst>
      <p:ext uri="{BB962C8B-B14F-4D97-AF65-F5344CB8AC3E}">
        <p14:creationId xmlns:p14="http://schemas.microsoft.com/office/powerpoint/2010/main" val="2575363428"/>
      </p:ext>
    </p:extLst>
  </p:cSld>
  <p:clrMapOvr>
    <a:masterClrMapping/>
  </p:clrMapOvr>
  <p:transition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C044-BEDA-42E8-913B-B30EC113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808579"/>
          </a:xfrm>
        </p:spPr>
        <p:txBody>
          <a:bodyPr/>
          <a:lstStyle/>
          <a:p>
            <a:r>
              <a:rPr lang="en-GB"/>
              <a:t>Decision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C68F0D-3E61-4D8E-8595-89DA89762F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3284" y="1068388"/>
            <a:ext cx="10806722" cy="588962"/>
          </a:xfrm>
        </p:spPr>
        <p:txBody>
          <a:bodyPr/>
          <a:lstStyle/>
          <a:p>
            <a:pPr marL="0" indent="0">
              <a:buNone/>
            </a:pPr>
            <a:r>
              <a:rPr lang="en-GB" b="1">
                <a:solidFill>
                  <a:schemeClr val="accent1"/>
                </a:solidFill>
              </a:rPr>
              <a:t>Which are the </a:t>
            </a:r>
            <a:r>
              <a:rPr lang="en-GB" b="1" u="sng">
                <a:solidFill>
                  <a:schemeClr val="accent1"/>
                </a:solidFill>
              </a:rPr>
              <a:t>Key Events </a:t>
            </a:r>
            <a:r>
              <a:rPr lang="en-GB" b="1">
                <a:solidFill>
                  <a:schemeClr val="accent1"/>
                </a:solidFill>
              </a:rPr>
              <a:t>we want to incorporate  ?</a:t>
            </a:r>
          </a:p>
          <a:p>
            <a:pPr marL="0" indent="0">
              <a:buNone/>
            </a:pPr>
            <a:endParaRPr lang="en-GB" b="1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B84020-79A9-4C48-9FEC-E870B6547AF7}"/>
              </a:ext>
            </a:extLst>
          </p:cNvPr>
          <p:cNvSpPr/>
          <p:nvPr/>
        </p:nvSpPr>
        <p:spPr bwMode="auto">
          <a:xfrm>
            <a:off x="738904" y="2499771"/>
            <a:ext cx="103632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marR="0" indent="-1714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1200" b="1" i="1">
              <a:solidFill>
                <a:srgbClr val="00463E"/>
              </a:solidFill>
              <a:latin typeface="Tahoma" panose="020B0604030504040204" pitchFamily="34" charset="0"/>
            </a:endParaRPr>
          </a:p>
        </p:txBody>
      </p:sp>
      <p:pic>
        <p:nvPicPr>
          <p:cNvPr id="7" name="Content Placeholder 13" descr="Stopwatch with solid fill">
            <a:extLst>
              <a:ext uri="{FF2B5EF4-FFF2-40B4-BE49-F238E27FC236}">
                <a16:creationId xmlns:a16="http://schemas.microsoft.com/office/drawing/2014/main" id="{94CFA41B-CF3F-4355-88A5-794F2FD54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9682859" y="2537871"/>
            <a:ext cx="469232" cy="469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E32226-0695-4F8C-A71A-3C3ED98146BE}"/>
              </a:ext>
            </a:extLst>
          </p:cNvPr>
          <p:cNvSpPr txBox="1"/>
          <p:nvPr/>
        </p:nvSpPr>
        <p:spPr>
          <a:xfrm>
            <a:off x="10106156" y="2587821"/>
            <a:ext cx="102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>
                <a:solidFill>
                  <a:schemeClr val="tx2"/>
                </a:solidFill>
              </a:rPr>
              <a:t>5 mins</a:t>
            </a:r>
          </a:p>
        </p:txBody>
      </p:sp>
    </p:spTree>
    <p:extLst>
      <p:ext uri="{BB962C8B-B14F-4D97-AF65-F5344CB8AC3E}">
        <p14:creationId xmlns:p14="http://schemas.microsoft.com/office/powerpoint/2010/main" val="3549728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 dir="d"/>
      </p:transition>
    </mc:Choice>
    <mc:Fallback>
      <p:transition>
        <p:wipe dir="d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C044-BEDA-42E8-913B-B30EC113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808579"/>
          </a:xfrm>
        </p:spPr>
        <p:txBody>
          <a:bodyPr/>
          <a:lstStyle/>
          <a:p>
            <a:r>
              <a:rPr lang="en-GB"/>
              <a:t>Decision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C68F0D-3E61-4D8E-8595-89DA89762F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3284" y="1068388"/>
            <a:ext cx="10806722" cy="588962"/>
          </a:xfrm>
        </p:spPr>
        <p:txBody>
          <a:bodyPr/>
          <a:lstStyle/>
          <a:p>
            <a:pPr marL="0" indent="0">
              <a:buNone/>
            </a:pPr>
            <a:r>
              <a:rPr lang="en-GB" b="1">
                <a:solidFill>
                  <a:schemeClr val="accent1"/>
                </a:solidFill>
              </a:rPr>
              <a:t>Which are the </a:t>
            </a:r>
            <a:r>
              <a:rPr lang="en-GB" b="1" u="sng">
                <a:solidFill>
                  <a:schemeClr val="accent1"/>
                </a:solidFill>
              </a:rPr>
              <a:t>Milestones </a:t>
            </a:r>
            <a:r>
              <a:rPr lang="en-GB" b="1">
                <a:solidFill>
                  <a:schemeClr val="accent1"/>
                </a:solidFill>
              </a:rPr>
              <a:t>we want to consider ?</a:t>
            </a:r>
          </a:p>
          <a:p>
            <a:pPr marL="0" indent="0">
              <a:buNone/>
            </a:pPr>
            <a:endParaRPr lang="en-GB" b="1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B84020-79A9-4C48-9FEC-E870B6547AF7}"/>
              </a:ext>
            </a:extLst>
          </p:cNvPr>
          <p:cNvSpPr/>
          <p:nvPr/>
        </p:nvSpPr>
        <p:spPr bwMode="auto">
          <a:xfrm>
            <a:off x="738904" y="2499771"/>
            <a:ext cx="103632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lvl="0" indent="-171450" fontAlgn="base">
              <a:buFont typeface="Arial" panose="020B0604020202020204" pitchFamily="34" charset="0"/>
              <a:buChar char="•"/>
            </a:pPr>
            <a:endParaRPr lang="en-US" sz="1200" i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pic>
        <p:nvPicPr>
          <p:cNvPr id="7" name="Content Placeholder 13" descr="Stopwatch with solid fill">
            <a:extLst>
              <a:ext uri="{FF2B5EF4-FFF2-40B4-BE49-F238E27FC236}">
                <a16:creationId xmlns:a16="http://schemas.microsoft.com/office/drawing/2014/main" id="{94CFA41B-CF3F-4355-88A5-794F2FD54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82859" y="2537871"/>
            <a:ext cx="469232" cy="469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E32226-0695-4F8C-A71A-3C3ED98146BE}"/>
              </a:ext>
            </a:extLst>
          </p:cNvPr>
          <p:cNvSpPr txBox="1"/>
          <p:nvPr/>
        </p:nvSpPr>
        <p:spPr>
          <a:xfrm>
            <a:off x="10106156" y="2587821"/>
            <a:ext cx="102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>
                <a:solidFill>
                  <a:schemeClr val="tx2"/>
                </a:solidFill>
              </a:rPr>
              <a:t>5 mins</a:t>
            </a:r>
          </a:p>
        </p:txBody>
      </p:sp>
    </p:spTree>
    <p:extLst>
      <p:ext uri="{BB962C8B-B14F-4D97-AF65-F5344CB8AC3E}">
        <p14:creationId xmlns:p14="http://schemas.microsoft.com/office/powerpoint/2010/main" val="823817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 dir="d"/>
      </p:transition>
    </mc:Choice>
    <mc:Fallback>
      <p:transition>
        <p:wipe dir="d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62DFFE52-DA02-4725-8FD1-E84CDE76ABF2}"/>
              </a:ext>
            </a:extLst>
          </p:cNvPr>
          <p:cNvSpPr txBox="1">
            <a:spLocks/>
          </p:cNvSpPr>
          <p:nvPr/>
        </p:nvSpPr>
        <p:spPr>
          <a:xfrm>
            <a:off x="1071659" y="3021013"/>
            <a:ext cx="10048682" cy="7762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6pPr>
            <a:lvl7pPr marL="914357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7pPr>
            <a:lvl8pPr marL="1371534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8pPr>
            <a:lvl9pPr marL="1828713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9pPr>
          </a:lstStyle>
          <a:p>
            <a:pPr algn="ctr"/>
            <a:r>
              <a:rPr lang="en-GB" kern="0">
                <a:solidFill>
                  <a:schemeClr val="accent1"/>
                </a:solidFill>
              </a:rPr>
              <a:t>Progress Sharing &amp; Tool Demo</a:t>
            </a:r>
            <a:endParaRPr lang="en-FR" ker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557374"/>
      </p:ext>
    </p:extLst>
  </p:cSld>
  <p:clrMapOvr>
    <a:masterClrMapping/>
  </p:clrMapOvr>
  <p:transition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76904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65471" y="1478133"/>
            <a:ext cx="1885612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47813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75267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50420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76904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76904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87652" y="543273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182" y="557545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78436" y="531942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75899" y="543981"/>
            <a:ext cx="3893769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16413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Behaviour: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Uses 1</a:t>
            </a:r>
            <a:r>
              <a:rPr kumimoji="0" lang="en-GB" sz="800" b="0" i="0" u="none" strike="noStrike" kern="0" cap="none" spc="0" normalizeH="0" baseline="3000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st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line in bio-naive. Uses JYSELECA  as their advanced treatment of choice.</a:t>
            </a:r>
          </a:p>
          <a:p>
            <a:pPr marL="116413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Belief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: JYSELECA’s efficacy, safety and convenience data is comprehensive and differentiating. I will identify candidates to trial first line.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5539" y="593933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85130" y="546020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Behaviour: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Uses JAK inhibitors in 2nd/3rd line in a flexible approach. Persists within the same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tx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 class.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Belief: 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Flexible approach is optimal. M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ucosal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 healing &amp; long-term remission are key treatment goals.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286A5-8DE6-4319-88B7-F3FBD408DE95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113756" y="64199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41746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Adoption Stage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372844" y="1216522"/>
            <a:ext cx="18965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Current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7361-4668-47C4-B638-DD151825387B}"/>
              </a:ext>
            </a:extLst>
          </p:cNvPr>
          <p:cNvSpPr txBox="1"/>
          <p:nvPr/>
        </p:nvSpPr>
        <p:spPr>
          <a:xfrm>
            <a:off x="3573437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Try JYSELECA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0F49DA-9F5F-4039-A628-89559720E43D}"/>
              </a:ext>
            </a:extLst>
          </p:cNvPr>
          <p:cNvSpPr txBox="1"/>
          <p:nvPr/>
        </p:nvSpPr>
        <p:spPr>
          <a:xfrm>
            <a:off x="5747421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Expand Use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9A35C6-1BBD-460C-9D75-63125215463C}"/>
              </a:ext>
            </a:extLst>
          </p:cNvPr>
          <p:cNvSpPr txBox="1"/>
          <p:nvPr/>
        </p:nvSpPr>
        <p:spPr>
          <a:xfrm>
            <a:off x="7988007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2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nd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211ECC-A6F8-43B2-B7D8-942CE0B6A381}"/>
              </a:ext>
            </a:extLst>
          </p:cNvPr>
          <p:cNvSpPr txBox="1"/>
          <p:nvPr/>
        </p:nvSpPr>
        <p:spPr>
          <a:xfrm>
            <a:off x="10178689" y="1200433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1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st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 in bio-naive </a:t>
            </a: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54980" y="523917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9000">
                <a:srgbClr val="F7F2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55E9FF88-FCBE-4A56-8CCD-B1876A44B3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812" y="19923"/>
            <a:ext cx="516013" cy="51601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E1982E0-5617-42C0-9E61-8C3AFFAEEEAA}"/>
              </a:ext>
            </a:extLst>
          </p:cNvPr>
          <p:cNvSpPr/>
          <p:nvPr/>
        </p:nvSpPr>
        <p:spPr>
          <a:xfrm>
            <a:off x="10222179" y="84014"/>
            <a:ext cx="1222517" cy="3878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98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SCIENCE FIRST</a:t>
            </a:r>
          </a:p>
          <a:p>
            <a:pPr marL="0" marR="0" lvl="0" indent="0" algn="ctr" defTabSz="9125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98" b="0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(1 of 2)</a:t>
            </a:r>
            <a:r>
              <a:rPr kumimoji="0" lang="en-GB" sz="798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BCABD3-247A-4F34-9090-883DA84BF9F3}"/>
              </a:ext>
            </a:extLst>
          </p:cNvPr>
          <p:cNvSpPr/>
          <p:nvPr/>
        </p:nvSpPr>
        <p:spPr>
          <a:xfrm>
            <a:off x="10366694" y="5323561"/>
            <a:ext cx="1837643" cy="105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560B538-214D-448D-80F7-DD92DD067E18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139D42E-FCD2-4EF3-880A-36090C99B8E7}"/>
              </a:ext>
            </a:extLst>
          </p:cNvPr>
          <p:cNvSpPr txBox="1"/>
          <p:nvPr/>
        </p:nvSpPr>
        <p:spPr>
          <a:xfrm>
            <a:off x="34083" y="2327515"/>
            <a:ext cx="1289849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Galapagos Goal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997E58-21CD-4ADC-BACC-D6D83D4DA124}"/>
              </a:ext>
            </a:extLst>
          </p:cNvPr>
          <p:cNvSpPr txBox="1"/>
          <p:nvPr/>
        </p:nvSpPr>
        <p:spPr>
          <a:xfrm>
            <a:off x="58870" y="3116168"/>
            <a:ext cx="1289849" cy="376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Barriers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04A6545-B20E-4008-9257-D185B5FAFD39}"/>
              </a:ext>
            </a:extLst>
          </p:cNvPr>
          <p:cNvSpPr txBox="1"/>
          <p:nvPr/>
        </p:nvSpPr>
        <p:spPr>
          <a:xfrm>
            <a:off x="258410" y="4052740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BA1455-7BFB-40AA-8E96-722916EC16DB}"/>
              </a:ext>
            </a:extLst>
          </p:cNvPr>
          <p:cNvSpPr/>
          <p:nvPr/>
        </p:nvSpPr>
        <p:spPr bwMode="auto">
          <a:xfrm>
            <a:off x="1360507" y="2078752"/>
            <a:ext cx="1932115" cy="8088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Change </a:t>
            </a:r>
            <a:r>
              <a:rPr kumimoji="0" lang="en-US" sz="900" b="0" i="0" u="none" strike="noStrike" kern="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behaviour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 from current 2</a:t>
            </a:r>
            <a:r>
              <a:rPr kumimoji="0" lang="en-US" sz="900" b="0" i="0" u="none" strike="noStrike" kern="0" cap="none" spc="0" normalizeH="0" baseline="3000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nd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/3</a:t>
            </a:r>
            <a:r>
              <a:rPr kumimoji="0" lang="en-US" sz="900" b="0" i="0" u="none" strike="noStrike" kern="0" cap="none" spc="0" normalizeH="0" baseline="3000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rd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 line JAK inhibitor use to JYSELECA 1</a:t>
            </a:r>
            <a:r>
              <a:rPr kumimoji="0" lang="en-US" sz="900" b="0" i="0" u="none" strike="noStrike" kern="0" cap="none" spc="0" normalizeH="0" baseline="3000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st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 line in bio-naive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F7EB311-D319-47D5-A364-550397D3306C}"/>
              </a:ext>
            </a:extLst>
          </p:cNvPr>
          <p:cNvSpPr/>
          <p:nvPr/>
        </p:nvSpPr>
        <p:spPr bwMode="auto">
          <a:xfrm>
            <a:off x="1372844" y="2933143"/>
            <a:ext cx="10679429" cy="6134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Good options now</a:t>
            </a:r>
          </a:p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New </a:t>
            </a:r>
            <a:r>
              <a:rPr kumimoji="0" lang="en-GB" sz="900" b="0" i="0" u="none" strike="noStrike" kern="0" cap="none" spc="0" normalizeH="0" baseline="0" noProof="0" err="1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MoAs</a:t>
            </a: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are no more effective</a:t>
            </a:r>
          </a:p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Convenience is not driving long term remission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585858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8437FD3-0DB7-491D-9AB5-C42DEF333DC5}"/>
              </a:ext>
            </a:extLst>
          </p:cNvPr>
          <p:cNvSpPr/>
          <p:nvPr/>
        </p:nvSpPr>
        <p:spPr bwMode="auto">
          <a:xfrm>
            <a:off x="1380391" y="3582000"/>
            <a:ext cx="1923188" cy="2584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Detailed in steps 2,3,4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8676A62-1F80-4BAF-870F-21BBC988EBFC}"/>
              </a:ext>
            </a:extLst>
          </p:cNvPr>
          <p:cNvSpPr/>
          <p:nvPr/>
        </p:nvSpPr>
        <p:spPr bwMode="auto">
          <a:xfrm>
            <a:off x="3573437" y="2078752"/>
            <a:ext cx="1885612" cy="8088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Identify &amp; trial JYSELECA in a patient who would benefit from a new mode of action and reassured by the mucosal healing &amp; histologic remission achieved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CAFB377-4EBF-492D-B2BE-27F993C425E0}"/>
              </a:ext>
            </a:extLst>
          </p:cNvPr>
          <p:cNvSpPr/>
          <p:nvPr/>
        </p:nvSpPr>
        <p:spPr bwMode="auto">
          <a:xfrm>
            <a:off x="5781404" y="2094427"/>
            <a:ext cx="1879442" cy="8088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Identify a wider pool of patients who are not adequately controlled &amp; use JYSELECA to achieve mucosal healing &amp; long-term results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34199C7-E4C6-4A13-80BF-93AC44843603}"/>
              </a:ext>
            </a:extLst>
          </p:cNvPr>
          <p:cNvSpPr/>
          <p:nvPr/>
        </p:nvSpPr>
        <p:spPr bwMode="auto">
          <a:xfrm>
            <a:off x="7983201" y="2094427"/>
            <a:ext cx="1891780" cy="8088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Expand usage of JYSELECA as oral, that does not need steroid and provides the depth of sustained remission that they are looking for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47D3155-9E31-49AC-8BA5-9113FB4A08B1}"/>
              </a:ext>
            </a:extLst>
          </p:cNvPr>
          <p:cNvSpPr/>
          <p:nvPr/>
        </p:nvSpPr>
        <p:spPr bwMode="auto">
          <a:xfrm>
            <a:off x="10197335" y="2078752"/>
            <a:ext cx="1850151" cy="8088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Uses JYSELECA </a:t>
            </a:r>
            <a:b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as their advanced treatment of choice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BB37FE4-1546-41D4-B29A-E7CBDABC6ECF}"/>
              </a:ext>
            </a:extLst>
          </p:cNvPr>
          <p:cNvSpPr txBox="1"/>
          <p:nvPr/>
        </p:nvSpPr>
        <p:spPr>
          <a:xfrm>
            <a:off x="33862" y="601463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 Source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3E3D297-1E5F-471F-8863-69B7404A5CEC}"/>
              </a:ext>
            </a:extLst>
          </p:cNvPr>
          <p:cNvSpPr/>
          <p:nvPr/>
        </p:nvSpPr>
        <p:spPr bwMode="auto">
          <a:xfrm>
            <a:off x="3598283" y="3604139"/>
            <a:ext cx="1885612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Efficacy Messaging Objective: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F</a:t>
            </a: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ocus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 on sustained remission including mucosal healing and CS-free remission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Detailed Messaging: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JYSELECA was evaluated in bio-naïve &amp; bio-experienced patients with highly active disease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Demonstrated significant clinical and complete histologic remission at week 58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First therapy to meet ≥6-month CS-free clinical remission endpoint in a pivotal study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JYSELECA demonstrated significant mucosal healing at Week 58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JYSELECA is affective as </a:t>
            </a:r>
            <a:r>
              <a: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monotherapy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1A54676-A2EA-4E63-84F3-66A3D87A7194}"/>
              </a:ext>
            </a:extLst>
          </p:cNvPr>
          <p:cNvSpPr/>
          <p:nvPr/>
        </p:nvSpPr>
        <p:spPr bwMode="auto">
          <a:xfrm>
            <a:off x="5816173" y="3605968"/>
            <a:ext cx="1837643" cy="25406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buClr>
                <a:srgbClr val="C50F3C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Safety Messaging Objective: </a:t>
            </a: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Highlight new MOA, demonstrated &amp; consistent safety &amp; tolerability profile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buClr>
                <a:srgbClr val="C50F3C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Detailed Messaging: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JYSELECA is a JAK1-preferential inhibitor with &gt;5x potency for JAK1 over other JAK isoforms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Demonstrated safety and tolerability profile in UC studies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Low rates of special interest AEs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Low rates of serious AEs similar to placebo &amp; low discontinuation rates (&lt;5%)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Consistent safety profile across 7 studies in RA patients with over 5400 patient years of clinical exposure 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AA1D597-0ACC-4422-B15A-DBE8EC5A5CAC}"/>
              </a:ext>
            </a:extLst>
          </p:cNvPr>
          <p:cNvSpPr/>
          <p:nvPr/>
        </p:nvSpPr>
        <p:spPr bwMode="auto">
          <a:xfrm>
            <a:off x="8008046" y="3602270"/>
            <a:ext cx="1837643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Convenience Messaging Objective: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Leverage the simplicity of oral ‘away from hospital’ treatment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Detailed Messaging:</a:t>
            </a: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JYSELECA is a simple once-daily 200-mg oral tablet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Same dose for induction and maintenance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Minimal monitoring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No immunogenicity and TDM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No infusions or injections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Limited need for hospital visits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D394CE0-AE47-4921-A71C-7EFD8DD27030}"/>
              </a:ext>
            </a:extLst>
          </p:cNvPr>
          <p:cNvSpPr/>
          <p:nvPr/>
        </p:nvSpPr>
        <p:spPr bwMode="auto">
          <a:xfrm>
            <a:off x="10222180" y="3613567"/>
            <a:ext cx="1837643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Affirm positive experiences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with JYSELECA and support use as advanced treatment of choice.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Identify potential advocates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and influencers.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0BB1B5A-73CC-4810-BC64-88E09854EF12}"/>
              </a:ext>
            </a:extLst>
          </p:cNvPr>
          <p:cNvSpPr/>
          <p:nvPr/>
        </p:nvSpPr>
        <p:spPr bwMode="auto">
          <a:xfrm>
            <a:off x="3608898" y="6180614"/>
            <a:ext cx="1925930" cy="2609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Refer to Message Source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19F2DA-4449-410D-9E3C-236F04364FC6}"/>
              </a:ext>
            </a:extLst>
          </p:cNvPr>
          <p:cNvSpPr/>
          <p:nvPr/>
        </p:nvSpPr>
        <p:spPr bwMode="auto">
          <a:xfrm>
            <a:off x="5816865" y="6180614"/>
            <a:ext cx="1879442" cy="2609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Refer to Message Source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151B00-4CC0-44D3-B916-E5197DC7C909}"/>
              </a:ext>
            </a:extLst>
          </p:cNvPr>
          <p:cNvSpPr/>
          <p:nvPr/>
        </p:nvSpPr>
        <p:spPr bwMode="auto">
          <a:xfrm>
            <a:off x="8018662" y="6180614"/>
            <a:ext cx="1891780" cy="2609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Refer to Message Source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08569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76904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65471" y="1478133"/>
            <a:ext cx="1885612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47813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75267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50420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76904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76904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87652" y="543273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182" y="557545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78436" y="531942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75899" y="543981"/>
            <a:ext cx="3893769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16413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Behaviour: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Uses 1</a:t>
            </a:r>
            <a:r>
              <a:rPr kumimoji="0" lang="en-GB" sz="800" b="0" i="0" u="none" strike="noStrike" kern="0" cap="none" spc="0" normalizeH="0" baseline="3000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st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line in bio-naive. Uses JYSELECA  as their advanced treatment of choice.</a:t>
            </a:r>
          </a:p>
          <a:p>
            <a:pPr marL="116413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Belief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: JYSELECA’s efficacy, safety and convenience data is comprehensive and differentiating. I will identify candidates to trial first line.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5539" y="593933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85130" y="546020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Behaviour: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Uses JAK inhibitors in 2nd/3rd line in a flexible approach. Persists within the same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tx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 class.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Belief: 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Flexible approach is optimal. M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ucosal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 healing &amp; long-term remission are key treatment goals.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286A5-8DE6-4319-88B7-F3FBD408DE95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113756" y="64199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41746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Adoption Stage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372844" y="1216522"/>
            <a:ext cx="18965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Current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7361-4668-47C4-B638-DD151825387B}"/>
              </a:ext>
            </a:extLst>
          </p:cNvPr>
          <p:cNvSpPr txBox="1"/>
          <p:nvPr/>
        </p:nvSpPr>
        <p:spPr>
          <a:xfrm>
            <a:off x="3573437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Try JYSELECA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0F49DA-9F5F-4039-A628-89559720E43D}"/>
              </a:ext>
            </a:extLst>
          </p:cNvPr>
          <p:cNvSpPr txBox="1"/>
          <p:nvPr/>
        </p:nvSpPr>
        <p:spPr>
          <a:xfrm>
            <a:off x="5747421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Expand Use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9A35C6-1BBD-460C-9D75-63125215463C}"/>
              </a:ext>
            </a:extLst>
          </p:cNvPr>
          <p:cNvSpPr txBox="1"/>
          <p:nvPr/>
        </p:nvSpPr>
        <p:spPr>
          <a:xfrm>
            <a:off x="7988007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2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nd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211ECC-A6F8-43B2-B7D8-942CE0B6A381}"/>
              </a:ext>
            </a:extLst>
          </p:cNvPr>
          <p:cNvSpPr txBox="1"/>
          <p:nvPr/>
        </p:nvSpPr>
        <p:spPr>
          <a:xfrm>
            <a:off x="10178689" y="1200433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1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st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 in bio-naive </a:t>
            </a: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54980" y="523917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9000">
                <a:srgbClr val="F7F2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55E9FF88-FCBE-4A56-8CCD-B1876A44B3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812" y="19923"/>
            <a:ext cx="516013" cy="51601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E1982E0-5617-42C0-9E61-8C3AFFAEEEAA}"/>
              </a:ext>
            </a:extLst>
          </p:cNvPr>
          <p:cNvSpPr/>
          <p:nvPr/>
        </p:nvSpPr>
        <p:spPr>
          <a:xfrm>
            <a:off x="10222180" y="84014"/>
            <a:ext cx="1222517" cy="3878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98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SCIENCE FIRST</a:t>
            </a:r>
          </a:p>
          <a:p>
            <a:pPr marL="0" marR="0" lvl="0" indent="0" algn="ctr" defTabSz="9125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98" b="0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(2 of 2)</a:t>
            </a:r>
            <a:r>
              <a:rPr kumimoji="0" lang="en-GB" sz="798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BCABD3-247A-4F34-9090-883DA84BF9F3}"/>
              </a:ext>
            </a:extLst>
          </p:cNvPr>
          <p:cNvSpPr/>
          <p:nvPr/>
        </p:nvSpPr>
        <p:spPr>
          <a:xfrm>
            <a:off x="10366694" y="5323561"/>
            <a:ext cx="1837643" cy="105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560B538-214D-448D-80F7-DD92DD067E18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04A6545-B20E-4008-9257-D185B5FAFD39}"/>
              </a:ext>
            </a:extLst>
          </p:cNvPr>
          <p:cNvSpPr txBox="1"/>
          <p:nvPr/>
        </p:nvSpPr>
        <p:spPr>
          <a:xfrm>
            <a:off x="234448" y="2171579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BB37FE4-1546-41D4-B29A-E7CBDABC6ECF}"/>
              </a:ext>
            </a:extLst>
          </p:cNvPr>
          <p:cNvSpPr txBox="1"/>
          <p:nvPr/>
        </p:nvSpPr>
        <p:spPr>
          <a:xfrm>
            <a:off x="239616" y="4756516"/>
            <a:ext cx="2745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 Source / Channel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3E3D297-1E5F-471F-8863-69B7404A5CEC}"/>
              </a:ext>
            </a:extLst>
          </p:cNvPr>
          <p:cNvSpPr/>
          <p:nvPr/>
        </p:nvSpPr>
        <p:spPr bwMode="auto">
          <a:xfrm>
            <a:off x="3598283" y="2154317"/>
            <a:ext cx="1885612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Efficacy Messaging Objective: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F</a:t>
            </a: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ocus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 on sustained remission including mucosal healing and CS-free remission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Detailed Messaging: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JYSELECA was evaluated in bio-naïve &amp; bio-experienced patients with highly active disease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Demonstrated significant clinical and complete histologic remission at week 58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First therapy to meet ≥6-month CS-free clinical remission endpoint in a pivotal study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JYSELECA demonstrated significant mucosal healing at Week 58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JYSELECA is affective as </a:t>
            </a:r>
            <a:r>
              <a: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monotherapy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1A54676-A2EA-4E63-84F3-66A3D87A7194}"/>
              </a:ext>
            </a:extLst>
          </p:cNvPr>
          <p:cNvSpPr/>
          <p:nvPr/>
        </p:nvSpPr>
        <p:spPr bwMode="auto">
          <a:xfrm>
            <a:off x="5816173" y="2156146"/>
            <a:ext cx="1837643" cy="25406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buClr>
                <a:srgbClr val="C50F3C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Safety Messaging Objective: </a:t>
            </a: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Highlight new MOA, demonstrated &amp; consistent safety &amp; tolerability profile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buClr>
                <a:srgbClr val="C50F3C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Detailed Messaging: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JYSELECA is a JAK1-preferential inhibitor with &gt;5x potency for JAK1 over other JAK isoforms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Demonstrated safety and tolerability profile in UC studies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Low rates of special interest AEs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Low rates of serious AEs similar to placebo &amp; low discontinuation rates (&lt;5%)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Consistent safety profile across 7 studies in RA patients with over 5400 patient years of clinical exposure 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AA1D597-0ACC-4422-B15A-DBE8EC5A5CAC}"/>
              </a:ext>
            </a:extLst>
          </p:cNvPr>
          <p:cNvSpPr/>
          <p:nvPr/>
        </p:nvSpPr>
        <p:spPr bwMode="auto">
          <a:xfrm>
            <a:off x="8008046" y="2152448"/>
            <a:ext cx="1837643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Convenience Messaging Objective: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Leverage the simplicity of oral ‘away from hospital’ treatment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Detailed Messaging:</a:t>
            </a: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JYSELECA is a simple once-daily 200-mg oral tablet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Same dose for induction and maintenance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Minimal monitoring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No immunogenicity and TDM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No infusions or injections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Limited need for hospital visits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D394CE0-AE47-4921-A71C-7EFD8DD27030}"/>
              </a:ext>
            </a:extLst>
          </p:cNvPr>
          <p:cNvSpPr/>
          <p:nvPr/>
        </p:nvSpPr>
        <p:spPr bwMode="auto">
          <a:xfrm>
            <a:off x="10222180" y="2163745"/>
            <a:ext cx="1837643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Affirm positive experiences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with JYSELECA and support use as advanced treatment of choice.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Identify potential advocates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and influencers.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0BB1B5A-73CC-4810-BC64-88E09854EF12}"/>
              </a:ext>
            </a:extLst>
          </p:cNvPr>
          <p:cNvSpPr/>
          <p:nvPr/>
        </p:nvSpPr>
        <p:spPr bwMode="auto">
          <a:xfrm>
            <a:off x="3608898" y="4754756"/>
            <a:ext cx="1925930" cy="18830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TS -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eDA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 efficacy pages &amp; leave behind</a:t>
            </a:r>
          </a:p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Email - SF 1 RTE 1</a:t>
            </a:r>
          </a:p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Media - SF 1 banner ad and email</a:t>
            </a:r>
          </a:p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Media – SF 1  journal ad</a:t>
            </a:r>
          </a:p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Web - JYSELECA HCP Portal </a:t>
            </a:r>
          </a:p>
          <a:p>
            <a:pPr marL="628650" marR="0" lvl="1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SF self-led DA</a:t>
            </a:r>
          </a:p>
          <a:p>
            <a:pPr marL="628650" marR="0" lvl="1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KOL SELECTION video</a:t>
            </a:r>
          </a:p>
          <a:p>
            <a:pPr marL="628650" marR="0" lvl="1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FAQ Podcasts</a:t>
            </a:r>
          </a:p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Conference - Exhibition Booth</a:t>
            </a:r>
          </a:p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Medical affairs activities</a:t>
            </a:r>
          </a:p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ahoma"/>
              <a:ea typeface="Arial" charset="0"/>
              <a:cs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19F2DA-4449-410D-9E3C-236F04364FC6}"/>
              </a:ext>
            </a:extLst>
          </p:cNvPr>
          <p:cNvSpPr/>
          <p:nvPr/>
        </p:nvSpPr>
        <p:spPr bwMode="auto">
          <a:xfrm>
            <a:off x="5816865" y="4730792"/>
            <a:ext cx="1879442" cy="18950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TS -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eDA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 -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MoA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/safety pages &amp; leave behind</a:t>
            </a:r>
          </a:p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Email - SF 2 RTE</a:t>
            </a:r>
          </a:p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Media -  SF 2 banner ad and email</a:t>
            </a:r>
          </a:p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Media - SF 2 journal ad</a:t>
            </a:r>
          </a:p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Web -  JYSELECA HCP Portal </a:t>
            </a:r>
          </a:p>
          <a:p>
            <a:pPr marL="628650" marR="0" lvl="1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SGF self-led DA</a:t>
            </a:r>
          </a:p>
          <a:p>
            <a:pPr marL="628650" marR="0" lvl="1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MoA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 video</a:t>
            </a:r>
          </a:p>
          <a:p>
            <a:pPr marL="628650" marR="0" lvl="1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FAQ Podcasts</a:t>
            </a:r>
          </a:p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Conference - Exhibition Booth</a:t>
            </a:r>
          </a:p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Medical affairs activities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151B00-4CC0-44D3-B916-E5197DC7C909}"/>
              </a:ext>
            </a:extLst>
          </p:cNvPr>
          <p:cNvSpPr/>
          <p:nvPr/>
        </p:nvSpPr>
        <p:spPr bwMode="auto">
          <a:xfrm>
            <a:off x="8018662" y="4730792"/>
            <a:ext cx="1891780" cy="18950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TS - 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eDA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 - convenience pages &amp; leave behind</a:t>
            </a:r>
          </a:p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TS - Patient brochure</a:t>
            </a:r>
          </a:p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Email -  SF 3 RTE</a:t>
            </a:r>
          </a:p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Media - SF 3 banner ad and email</a:t>
            </a:r>
          </a:p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Media - SF 3 journal ad</a:t>
            </a:r>
          </a:p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Web - JYSELECA HCP portal</a:t>
            </a:r>
          </a:p>
          <a:p>
            <a:pPr marL="628650" marR="0" lvl="1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SF self-led DA</a:t>
            </a:r>
          </a:p>
          <a:p>
            <a:pPr marL="628650" marR="0" lvl="1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Real life patient cases</a:t>
            </a:r>
          </a:p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Conference – Exhibition Booth</a:t>
            </a:r>
          </a:p>
          <a:p>
            <a:pPr marL="171450" marR="0" lvl="0" indent="-17145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Arial" charset="0"/>
                <a:cs typeface="Arial" charset="0"/>
              </a:rPr>
              <a:t>Medical affairs activities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51415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62DFFE52-DA02-4725-8FD1-E84CDE76ABF2}"/>
              </a:ext>
            </a:extLst>
          </p:cNvPr>
          <p:cNvSpPr txBox="1">
            <a:spLocks/>
          </p:cNvSpPr>
          <p:nvPr/>
        </p:nvSpPr>
        <p:spPr>
          <a:xfrm>
            <a:off x="1071659" y="3021013"/>
            <a:ext cx="10048682" cy="7762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6pPr>
            <a:lvl7pPr marL="914357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7pPr>
            <a:lvl8pPr marL="1371534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8pPr>
            <a:lvl9pPr marL="1828713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9pPr>
          </a:lstStyle>
          <a:p>
            <a:pPr algn="ctr"/>
            <a:r>
              <a:rPr lang="en-GB" kern="0">
                <a:solidFill>
                  <a:schemeClr val="accent1"/>
                </a:solidFill>
              </a:rPr>
              <a:t>Introductions</a:t>
            </a:r>
            <a:endParaRPr lang="en-FR" ker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615201"/>
      </p:ext>
    </p:extLst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8D180-47DE-4017-B64E-A97724AE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Custellence</a:t>
            </a:r>
          </a:p>
        </p:txBody>
      </p:sp>
      <p:pic>
        <p:nvPicPr>
          <p:cNvPr id="4" name="Picture 3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15AC11EE-867A-49BD-9D59-4ED21EA9B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2031676"/>
            <a:ext cx="5269085" cy="3376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003C2E-EEB6-4539-8368-C5746ABF8A39}"/>
              </a:ext>
            </a:extLst>
          </p:cNvPr>
          <p:cNvSpPr txBox="1"/>
          <p:nvPr/>
        </p:nvSpPr>
        <p:spPr>
          <a:xfrm>
            <a:off x="757954" y="822577"/>
            <a:ext cx="10976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After comparing a multitude of tools, we believe Custellence has the best balance of features vs simplicity, with simplicity being key.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2AF15-6837-44AA-BC76-3C2B5E68696D}"/>
              </a:ext>
            </a:extLst>
          </p:cNvPr>
          <p:cNvSpPr txBox="1"/>
          <p:nvPr/>
        </p:nvSpPr>
        <p:spPr>
          <a:xfrm>
            <a:off x="6096000" y="2842771"/>
            <a:ext cx="54440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Custellence is a simple, </a:t>
            </a: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1-page journey creation tool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with collaboration functionality.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 are using Custellence </a:t>
            </a: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solely to help guide the creation of HCP Journeys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not for use in the orchestration or execution of journeys.</a:t>
            </a:r>
          </a:p>
        </p:txBody>
      </p:sp>
    </p:spTree>
    <p:extLst>
      <p:ext uri="{BB962C8B-B14F-4D97-AF65-F5344CB8AC3E}">
        <p14:creationId xmlns:p14="http://schemas.microsoft.com/office/powerpoint/2010/main" val="1495903228"/>
      </p:ext>
    </p:extLst>
  </p:cSld>
  <p:clrMapOvr>
    <a:masterClrMapping/>
  </p:clrMapOvr>
  <p:transition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1519-4AA7-274E-9EA3-52A4E495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Tool – Live Demo</a:t>
            </a:r>
            <a:endParaRPr lang="en-FR"/>
          </a:p>
        </p:txBody>
      </p:sp>
      <p:pic>
        <p:nvPicPr>
          <p:cNvPr id="4" name="Picture 3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635F706D-4ACF-4E31-858F-CD8D1E29A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38" y="849464"/>
            <a:ext cx="8816742" cy="564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38260"/>
      </p:ext>
    </p:extLst>
  </p:cSld>
  <p:clrMapOvr>
    <a:masterClrMapping/>
  </p:clrMapOvr>
  <p:transition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62DFFE52-DA02-4725-8FD1-E84CDE76ABF2}"/>
              </a:ext>
            </a:extLst>
          </p:cNvPr>
          <p:cNvSpPr txBox="1">
            <a:spLocks/>
          </p:cNvSpPr>
          <p:nvPr/>
        </p:nvSpPr>
        <p:spPr>
          <a:xfrm>
            <a:off x="1071659" y="2474913"/>
            <a:ext cx="10048682" cy="17668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6pPr>
            <a:lvl7pPr marL="914357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7pPr>
            <a:lvl8pPr marL="1371534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8pPr>
            <a:lvl9pPr marL="1828713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9pPr>
          </a:lstStyle>
          <a:p>
            <a:pPr algn="ctr"/>
            <a:r>
              <a:rPr lang="en-GB" sz="3600">
                <a:solidFill>
                  <a:schemeClr val="accent1"/>
                </a:solidFill>
              </a:rPr>
              <a:t>Working Session</a:t>
            </a:r>
            <a:br>
              <a:rPr lang="en-GB" sz="3600" b="1">
                <a:solidFill>
                  <a:schemeClr val="accent1"/>
                </a:solidFill>
              </a:rPr>
            </a:br>
            <a:r>
              <a:rPr lang="en-GB" sz="3200" b="1">
                <a:solidFill>
                  <a:schemeClr val="bg1"/>
                </a:solidFill>
              </a:rPr>
              <a:t>- </a:t>
            </a:r>
            <a:r>
              <a:rPr lang="en-GB" sz="3200" b="1" err="1">
                <a:solidFill>
                  <a:schemeClr val="bg1"/>
                </a:solidFill>
              </a:rPr>
              <a:t>Custellence</a:t>
            </a:r>
            <a:r>
              <a:rPr lang="en-GB" sz="3200" b="1" baseline="30000">
                <a:solidFill>
                  <a:schemeClr val="bg1"/>
                </a:solidFill>
              </a:rPr>
              <a:t>®</a:t>
            </a:r>
            <a:endParaRPr lang="en-FR" kern="0" baseline="30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316264"/>
      </p:ext>
    </p:extLst>
  </p:cSld>
  <p:clrMapOvr>
    <a:masterClrMapping/>
  </p:clrMapOvr>
  <p:transition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7722-3997-4B64-998B-0EE0867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picture containing sandglass, blue, close&#10;&#10;Description automatically generated">
            <a:extLst>
              <a:ext uri="{FF2B5EF4-FFF2-40B4-BE49-F238E27FC236}">
                <a16:creationId xmlns:a16="http://schemas.microsoft.com/office/drawing/2014/main" id="{D084E296-DEA1-4C14-996B-4C15046A7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8" b="613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279CA1-B656-47A9-9EAD-AD936B9AACFC}"/>
              </a:ext>
            </a:extLst>
          </p:cNvPr>
          <p:cNvSpPr/>
          <p:nvPr/>
        </p:nvSpPr>
        <p:spPr bwMode="auto">
          <a:xfrm>
            <a:off x="0" y="-1"/>
            <a:ext cx="12192000" cy="6858001"/>
          </a:xfrm>
          <a:prstGeom prst="rect">
            <a:avLst/>
          </a:prstGeom>
          <a:solidFill>
            <a:schemeClr val="accent2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6033E8-EE77-4763-99D5-806377702814}"/>
              </a:ext>
            </a:extLst>
          </p:cNvPr>
          <p:cNvSpPr txBox="1"/>
          <p:nvPr/>
        </p:nvSpPr>
        <p:spPr>
          <a:xfrm>
            <a:off x="401722" y="2011680"/>
            <a:ext cx="3293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>
                <a:solidFill>
                  <a:schemeClr val="bg1"/>
                </a:solidFill>
              </a:rPr>
              <a:t>Customer Journey </a:t>
            </a:r>
            <a:r>
              <a:rPr lang="en-GB" sz="2400" b="1">
                <a:solidFill>
                  <a:schemeClr val="accent1"/>
                </a:solidFill>
              </a:rPr>
              <a:t>Using Custellence</a:t>
            </a:r>
            <a:r>
              <a:rPr lang="en-GB" sz="2400" b="1" baseline="30000">
                <a:solidFill>
                  <a:schemeClr val="accent1"/>
                </a:solidFill>
              </a:rPr>
              <a:t>®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9506B6-5D94-4152-A59B-FE6AECB30CAB}"/>
              </a:ext>
            </a:extLst>
          </p:cNvPr>
          <p:cNvCxnSpPr>
            <a:cxnSpLocks/>
          </p:cNvCxnSpPr>
          <p:nvPr/>
        </p:nvCxnSpPr>
        <p:spPr bwMode="auto">
          <a:xfrm>
            <a:off x="475488" y="2983611"/>
            <a:ext cx="27889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557E73-DA78-4598-AFD3-CFEBB979F877}"/>
              </a:ext>
            </a:extLst>
          </p:cNvPr>
          <p:cNvSpPr txBox="1"/>
          <p:nvPr/>
        </p:nvSpPr>
        <p:spPr>
          <a:xfrm>
            <a:off x="448056" y="3111627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How can we refine and complete the customer journeys?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2D8F17-A1AA-48FD-ADA1-E2B76216932E}"/>
              </a:ext>
            </a:extLst>
          </p:cNvPr>
          <p:cNvCxnSpPr>
            <a:cxnSpLocks/>
          </p:cNvCxnSpPr>
          <p:nvPr/>
        </p:nvCxnSpPr>
        <p:spPr bwMode="auto">
          <a:xfrm>
            <a:off x="475488" y="4224147"/>
            <a:ext cx="27889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07870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 dir="d"/>
      </p:transition>
    </mc:Choice>
    <mc:Fallback>
      <p:transition>
        <p:wipe dir="d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62DFFE52-DA02-4725-8FD1-E84CDE76ABF2}"/>
              </a:ext>
            </a:extLst>
          </p:cNvPr>
          <p:cNvSpPr txBox="1">
            <a:spLocks/>
          </p:cNvSpPr>
          <p:nvPr/>
        </p:nvSpPr>
        <p:spPr>
          <a:xfrm>
            <a:off x="1071659" y="3021013"/>
            <a:ext cx="10048682" cy="7762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6pPr>
            <a:lvl7pPr marL="914357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7pPr>
            <a:lvl8pPr marL="1371534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8pPr>
            <a:lvl9pPr marL="1828713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9pPr>
          </a:lstStyle>
          <a:p>
            <a:pPr algn="ctr"/>
            <a:r>
              <a:rPr lang="en-GB" kern="0">
                <a:solidFill>
                  <a:schemeClr val="accent1"/>
                </a:solidFill>
              </a:rPr>
              <a:t>Debrief</a:t>
            </a:r>
            <a:endParaRPr lang="en-FR" ker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886495"/>
      </p:ext>
    </p:extLst>
  </p:cSld>
  <p:clrMapOvr>
    <a:masterClrMapping/>
  </p:clrMapOvr>
  <p:transition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62DFFE52-DA02-4725-8FD1-E84CDE76ABF2}"/>
              </a:ext>
            </a:extLst>
          </p:cNvPr>
          <p:cNvSpPr txBox="1">
            <a:spLocks/>
          </p:cNvSpPr>
          <p:nvPr/>
        </p:nvSpPr>
        <p:spPr>
          <a:xfrm>
            <a:off x="1071659" y="3021013"/>
            <a:ext cx="10048682" cy="7762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6pPr>
            <a:lvl7pPr marL="914357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7pPr>
            <a:lvl8pPr marL="1371534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8pPr>
            <a:lvl9pPr marL="1828713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9pPr>
          </a:lstStyle>
          <a:p>
            <a:pPr algn="ctr"/>
            <a:r>
              <a:rPr lang="en-GB" kern="0">
                <a:solidFill>
                  <a:schemeClr val="accent1"/>
                </a:solidFill>
              </a:rPr>
              <a:t>Next Steps</a:t>
            </a:r>
            <a:endParaRPr lang="en-FR" ker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41012"/>
      </p:ext>
    </p:extLst>
  </p:cSld>
  <p:clrMapOvr>
    <a:masterClrMapping/>
  </p:clrMapOvr>
  <p:transition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860F-D7C9-5A4B-B5CF-EACFC3CC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Following Today’s Session</a:t>
            </a:r>
            <a:endParaRPr lang="en-FR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24B61DC-8D57-E341-AADF-DA29275A4EED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983389736"/>
              </p:ext>
            </p:extLst>
          </p:nvPr>
        </p:nvGraphicFramePr>
        <p:xfrm>
          <a:off x="733425" y="1773238"/>
          <a:ext cx="1080611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9085">
                  <a:extLst>
                    <a:ext uri="{9D8B030D-6E8A-4147-A177-3AD203B41FA5}">
                      <a16:colId xmlns:a16="http://schemas.microsoft.com/office/drawing/2014/main" val="380737272"/>
                    </a:ext>
                  </a:extLst>
                </a:gridCol>
                <a:gridCol w="1360170">
                  <a:extLst>
                    <a:ext uri="{9D8B030D-6E8A-4147-A177-3AD203B41FA5}">
                      <a16:colId xmlns:a16="http://schemas.microsoft.com/office/drawing/2014/main" val="3994714954"/>
                    </a:ext>
                  </a:extLst>
                </a:gridCol>
                <a:gridCol w="1526856">
                  <a:extLst>
                    <a:ext uri="{9D8B030D-6E8A-4147-A177-3AD203B41FA5}">
                      <a16:colId xmlns:a16="http://schemas.microsoft.com/office/drawing/2014/main" val="748187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FR"/>
                        <a:t>Action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FR"/>
                        <a:t>Who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FR"/>
                        <a:t>When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170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Continue build of HCP Journeys following lessons learned &amp; outcomes of today’s session</a:t>
                      </a:r>
                      <a:endParaRPr lang="en-FR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FR"/>
                        <a:t>Veeva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FR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755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Review Adoption Ladder Template for relevance in German market</a:t>
                      </a:r>
                      <a:endParaRPr lang="en-FR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German Team</a:t>
                      </a:r>
                      <a:endParaRPr lang="en-FR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FR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57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056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62DFFE52-DA02-4725-8FD1-E84CDE76ABF2}"/>
              </a:ext>
            </a:extLst>
          </p:cNvPr>
          <p:cNvSpPr txBox="1">
            <a:spLocks/>
          </p:cNvSpPr>
          <p:nvPr/>
        </p:nvSpPr>
        <p:spPr>
          <a:xfrm>
            <a:off x="1071659" y="3021013"/>
            <a:ext cx="10048682" cy="7762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6pPr>
            <a:lvl7pPr marL="914357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7pPr>
            <a:lvl8pPr marL="1371534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8pPr>
            <a:lvl9pPr marL="1828713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9pPr>
          </a:lstStyle>
          <a:p>
            <a:pPr algn="ctr"/>
            <a:r>
              <a:rPr lang="en-GB" kern="0">
                <a:solidFill>
                  <a:schemeClr val="accent1"/>
                </a:solidFill>
              </a:rPr>
              <a:t>Appendix</a:t>
            </a:r>
            <a:endParaRPr lang="en-FR" ker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56158"/>
      </p:ext>
    </p:extLst>
  </p:cSld>
  <p:clrMapOvr>
    <a:masterClrMapping/>
  </p:clrMapOvr>
  <p:transition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Pre-Launch </a:t>
            </a:r>
            <a:r>
              <a:rPr lang="en-US" err="1"/>
              <a:t>Behaviour</a:t>
            </a:r>
            <a:r>
              <a:rPr lang="en-US"/>
              <a:t> Change Scale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805279" y="4521200"/>
            <a:ext cx="8669558" cy="461665"/>
          </a:xfrm>
        </p:spPr>
        <p:txBody>
          <a:bodyPr/>
          <a:lstStyle/>
          <a:p>
            <a:r>
              <a:rPr lang="en-US"/>
              <a:t>Non-segmented and Modeled on Science First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21876"/>
      </p:ext>
    </p:extLst>
  </p:cSld>
  <p:clrMapOvr>
    <a:masterClrMapping/>
  </p:clrMapOvr>
  <p:transition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76904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65471" y="1478133"/>
            <a:ext cx="1885612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47813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75267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50420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76904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76904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87652" y="543273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182" y="557545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78436" y="531942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75899" y="543981"/>
            <a:ext cx="3893769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16413" lvl="0"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Behaviour: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</a:t>
            </a:r>
            <a:r>
              <a:rPr lang="en-GB" sz="800" kern="0">
                <a:solidFill>
                  <a:srgbClr val="717471">
                    <a:lumMod val="75000"/>
                  </a:srgbClr>
                </a:solidFill>
                <a:cs typeface="Arial" panose="020B0604020202020204" pitchFamily="34" charset="0"/>
              </a:rPr>
              <a:t>Open to trial new rigorously studied JAK-preferential inhibitors.</a:t>
            </a:r>
          </a:p>
          <a:p>
            <a:pPr marL="116413" lvl="0"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800" kern="0">
              <a:solidFill>
                <a:srgbClr val="717471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116413" lvl="0"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Belief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: </a:t>
            </a:r>
            <a:r>
              <a:rPr lang="en-GB" sz="800" kern="0">
                <a:solidFill>
                  <a:srgbClr val="717471">
                    <a:lumMod val="75000"/>
                  </a:srgbClr>
                </a:solidFill>
                <a:cs typeface="Arial" panose="020B0604020202020204" pitchFamily="34" charset="0"/>
              </a:rPr>
              <a:t>Optimistic about the pipeline. Looking forward to new MoAs.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5539" y="593933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85130" y="546020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Behaviour: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Uses JAK inhibitors in 2nd/3rd line in a flexible approach.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rgbClr val="DEB3A8">
                  <a:lumMod val="50000"/>
                </a:srgbClr>
              </a:solidFill>
              <a:effectLst/>
              <a:uLnTx/>
              <a:uFillTx/>
              <a:latin typeface="Tahoma"/>
              <a:ea typeface="Helvetica Neue Light"/>
              <a:cs typeface="Arial" panose="020B0604020202020204" pitchFamily="34" charset="0"/>
            </a:endParaRP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defRPr/>
            </a:pPr>
            <a:r>
              <a:rPr lang="en-GB" sz="800" b="1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Belief:  </a:t>
            </a:r>
            <a:r>
              <a:rPr lang="en-GB" sz="800" kern="0">
                <a:solidFill>
                  <a:srgbClr val="DEB3A8">
                    <a:lumMod val="50000"/>
                  </a:srgbClr>
                </a:solidFill>
                <a:ea typeface="Helvetica Neue Light"/>
                <a:cs typeface="Arial" panose="020B0604020202020204" pitchFamily="34" charset="0"/>
              </a:rPr>
              <a:t>Flexible approach is optimal.. Additional effective/safe options needed. New MoAs are proving themselves.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286A5-8DE6-4319-88B7-F3FBD408DE95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113756" y="64199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41746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Adoption Stage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372844" y="1216522"/>
            <a:ext cx="18965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Current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7361-4668-47C4-B638-DD151825387B}"/>
              </a:ext>
            </a:extLst>
          </p:cNvPr>
          <p:cNvSpPr txBox="1"/>
          <p:nvPr/>
        </p:nvSpPr>
        <p:spPr>
          <a:xfrm>
            <a:off x="3573437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MoA Revolution</a:t>
            </a:r>
            <a:endParaRPr kumimoji="0" lang="en-GB" sz="1100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0F49DA-9F5F-4039-A628-89559720E43D}"/>
              </a:ext>
            </a:extLst>
          </p:cNvPr>
          <p:cNvSpPr txBox="1"/>
          <p:nvPr/>
        </p:nvSpPr>
        <p:spPr>
          <a:xfrm>
            <a:off x="5747421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Preferential Approach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9A35C6-1BBD-460C-9D75-63125215463C}"/>
              </a:ext>
            </a:extLst>
          </p:cNvPr>
          <p:cNvSpPr txBox="1"/>
          <p:nvPr/>
        </p:nvSpPr>
        <p:spPr>
          <a:xfrm>
            <a:off x="7988007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Unmet Tx Needs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211ECC-A6F8-43B2-B7D8-942CE0B6A381}"/>
              </a:ext>
            </a:extLst>
          </p:cNvPr>
          <p:cNvSpPr txBox="1"/>
          <p:nvPr/>
        </p:nvSpPr>
        <p:spPr>
          <a:xfrm>
            <a:off x="10178689" y="1200433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Identify Patients</a:t>
            </a: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54980" y="523917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9000">
                <a:srgbClr val="F7F2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55E9FF88-FCBE-4A56-8CCD-B1876A44B3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812" y="19923"/>
            <a:ext cx="516013" cy="51601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E1982E0-5617-42C0-9E61-8C3AFFAEEEAA}"/>
              </a:ext>
            </a:extLst>
          </p:cNvPr>
          <p:cNvSpPr/>
          <p:nvPr/>
        </p:nvSpPr>
        <p:spPr>
          <a:xfrm>
            <a:off x="10797537" y="84014"/>
            <a:ext cx="647160" cy="3878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>
              <a:defRPr/>
            </a:pPr>
            <a:r>
              <a:rPr lang="en-GB" sz="798" b="1">
                <a:solidFill>
                  <a:srgbClr val="F58800"/>
                </a:solidFill>
                <a:latin typeface="Arial" panose="020B0604020202020204"/>
              </a:rPr>
              <a:t>SCIENCE FIRST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BCABD3-247A-4F34-9090-883DA84BF9F3}"/>
              </a:ext>
            </a:extLst>
          </p:cNvPr>
          <p:cNvSpPr/>
          <p:nvPr/>
        </p:nvSpPr>
        <p:spPr>
          <a:xfrm>
            <a:off x="10366694" y="5323561"/>
            <a:ext cx="1837643" cy="105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560B538-214D-448D-80F7-DD92DD067E18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139D42E-FCD2-4EF3-880A-36090C99B8E7}"/>
              </a:ext>
            </a:extLst>
          </p:cNvPr>
          <p:cNvSpPr txBox="1"/>
          <p:nvPr/>
        </p:nvSpPr>
        <p:spPr>
          <a:xfrm>
            <a:off x="34083" y="2327515"/>
            <a:ext cx="1289849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Galapagos Goal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997E58-21CD-4ADC-BACC-D6D83D4DA124}"/>
              </a:ext>
            </a:extLst>
          </p:cNvPr>
          <p:cNvSpPr txBox="1"/>
          <p:nvPr/>
        </p:nvSpPr>
        <p:spPr>
          <a:xfrm>
            <a:off x="58870" y="3116168"/>
            <a:ext cx="1289849" cy="376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Barriers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04A6545-B20E-4008-9257-D185B5FAFD39}"/>
              </a:ext>
            </a:extLst>
          </p:cNvPr>
          <p:cNvSpPr txBox="1"/>
          <p:nvPr/>
        </p:nvSpPr>
        <p:spPr>
          <a:xfrm>
            <a:off x="258410" y="4052740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BA1455-7BFB-40AA-8E96-722916EC16DB}"/>
              </a:ext>
            </a:extLst>
          </p:cNvPr>
          <p:cNvSpPr/>
          <p:nvPr/>
        </p:nvSpPr>
        <p:spPr bwMode="auto">
          <a:xfrm>
            <a:off x="1360507" y="2078752"/>
            <a:ext cx="1932115" cy="8088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Encourage confident problem-solvers who have a flexible approach to UC treatment to include JAK1-preferential MoA in their treatment paradigm thinking.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F7EB311-D319-47D5-A364-550397D3306C}"/>
              </a:ext>
            </a:extLst>
          </p:cNvPr>
          <p:cNvSpPr/>
          <p:nvPr/>
        </p:nvSpPr>
        <p:spPr bwMode="auto">
          <a:xfrm>
            <a:off x="1372844" y="2933143"/>
            <a:ext cx="10679429" cy="6134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ts val="1400"/>
              </a:lnSpc>
              <a:defRPr/>
            </a:pPr>
            <a:r>
              <a:rPr lang="en-GB" sz="900" kern="0">
                <a:solidFill>
                  <a:srgbClr val="585858"/>
                </a:solidFill>
              </a:rPr>
              <a:t>Good options now</a:t>
            </a:r>
          </a:p>
          <a:p>
            <a:pPr lvl="0" algn="ctr">
              <a:lnSpc>
                <a:spcPts val="1400"/>
              </a:lnSpc>
              <a:defRPr/>
            </a:pPr>
            <a:r>
              <a:rPr lang="en-GB" sz="900" kern="0">
                <a:solidFill>
                  <a:srgbClr val="585858"/>
                </a:solidFill>
              </a:rPr>
              <a:t>New MoAs are no more effective</a:t>
            </a:r>
          </a:p>
          <a:p>
            <a:pPr lvl="0" algn="ctr">
              <a:lnSpc>
                <a:spcPts val="1400"/>
              </a:lnSpc>
              <a:defRPr/>
            </a:pPr>
            <a:r>
              <a:rPr lang="en-GB" sz="900" kern="0">
                <a:solidFill>
                  <a:srgbClr val="585858"/>
                </a:solidFill>
              </a:rPr>
              <a:t>Potential access challenges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8437FD3-0DB7-491D-9AB5-C42DEF333DC5}"/>
              </a:ext>
            </a:extLst>
          </p:cNvPr>
          <p:cNvSpPr/>
          <p:nvPr/>
        </p:nvSpPr>
        <p:spPr bwMode="auto">
          <a:xfrm>
            <a:off x="1380391" y="3582000"/>
            <a:ext cx="1923188" cy="2584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Detailed in steps 2,3,4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8676A62-1F80-4BAF-870F-21BBC988EBFC}"/>
              </a:ext>
            </a:extLst>
          </p:cNvPr>
          <p:cNvSpPr/>
          <p:nvPr/>
        </p:nvSpPr>
        <p:spPr bwMode="auto">
          <a:xfrm>
            <a:off x="3573437" y="2078752"/>
            <a:ext cx="1885612" cy="8088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Establish that various cytokines, signalling pathways and particularly the JAK-STAT pathway are of therapeutic interest in UC.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CAFB377-4EBF-492D-B2BE-27F993C425E0}"/>
              </a:ext>
            </a:extLst>
          </p:cNvPr>
          <p:cNvSpPr/>
          <p:nvPr/>
        </p:nvSpPr>
        <p:spPr bwMode="auto">
          <a:xfrm>
            <a:off x="5781404" y="2094427"/>
            <a:ext cx="1879442" cy="8088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Increase focus on JAK-1 containing pairs in the JAK-STAT pathway and the difference between PAN-JAK and JAK-preferential approaches.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34199C7-E4C6-4A13-80BF-93AC44843603}"/>
              </a:ext>
            </a:extLst>
          </p:cNvPr>
          <p:cNvSpPr/>
          <p:nvPr/>
        </p:nvSpPr>
        <p:spPr bwMode="auto">
          <a:xfrm>
            <a:off x="7983201" y="2094427"/>
            <a:ext cx="1891780" cy="8088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Establish need for proven MoAs that deliver sustained clinical remission &amp; mucosal healing when UC has not responded/stopped responding to therapy.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47D3155-9E31-49AC-8BA5-9113FB4A08B1}"/>
              </a:ext>
            </a:extLst>
          </p:cNvPr>
          <p:cNvSpPr/>
          <p:nvPr/>
        </p:nvSpPr>
        <p:spPr bwMode="auto">
          <a:xfrm>
            <a:off x="10197335" y="2078752"/>
            <a:ext cx="1850151" cy="8088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00463E"/>
                </a:solidFill>
                <a:latin typeface="+mj-lt"/>
              </a:rPr>
              <a:t>Open to try new rigorously studied JAK inhibitors  </a:t>
            </a:r>
            <a:br>
              <a:rPr lang="en-US" sz="900">
                <a:solidFill>
                  <a:srgbClr val="00463E"/>
                </a:solidFill>
                <a:latin typeface="+mj-lt"/>
              </a:rPr>
            </a:br>
            <a:r>
              <a:rPr lang="en-US" sz="900">
                <a:solidFill>
                  <a:srgbClr val="00463E"/>
                </a:solidFill>
                <a:latin typeface="+mj-lt"/>
              </a:rPr>
              <a:t>when available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BB37FE4-1546-41D4-B29A-E7CBDABC6ECF}"/>
              </a:ext>
            </a:extLst>
          </p:cNvPr>
          <p:cNvSpPr txBox="1"/>
          <p:nvPr/>
        </p:nvSpPr>
        <p:spPr>
          <a:xfrm>
            <a:off x="33862" y="601463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 Source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3E3D297-1E5F-471F-8863-69B7404A5CEC}"/>
              </a:ext>
            </a:extLst>
          </p:cNvPr>
          <p:cNvSpPr/>
          <p:nvPr/>
        </p:nvSpPr>
        <p:spPr bwMode="auto">
          <a:xfrm>
            <a:off x="3598283" y="3604139"/>
            <a:ext cx="1885612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MoA Messaging</a:t>
            </a:r>
            <a:r>
              <a:rPr kumimoji="0" lang="en-US" sz="800" b="1" i="0" u="none" strike="noStrike" kern="1200" cap="none" spc="0" normalizeH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 Objective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  <a:r>
              <a:rPr kumimoji="0" lang="en-GB" sz="80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 Establish </a:t>
            </a:r>
            <a:r>
              <a:rPr lang="en-GB" sz="800" noProof="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i</a:t>
            </a: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mportance of the JAK-STAT pathway in UC pathogenesis</a:t>
            </a:r>
          </a:p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lang="en-US" sz="800" b="1">
                <a:solidFill>
                  <a:srgbClr val="000000">
                    <a:lumMod val="65000"/>
                    <a:lumOff val="35000"/>
                  </a:srgbClr>
                </a:solidFill>
              </a:rPr>
              <a:t>Detailed Messaging:</a:t>
            </a:r>
          </a:p>
          <a:p>
            <a:pPr marL="171450" lvl="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Various cytokines, signalling pathways and particularly the JAK-STAT pathway are of therapeutic interest in UC</a:t>
            </a:r>
          </a:p>
          <a:p>
            <a:pPr marL="171450" lvl="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The JAK-STAT pathway, comprising 4 JAK proteins, mediates both pro-inflammatory and normal physiological functions </a:t>
            </a:r>
          </a:p>
          <a:p>
            <a:pPr marL="171450" lvl="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The pathway represents a point of convergence common to multiple pathways of inflammation that becomes deregulated in the excessive inflammatory signalling of UC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1A54676-A2EA-4E63-84F3-66A3D87A7194}"/>
              </a:ext>
            </a:extLst>
          </p:cNvPr>
          <p:cNvSpPr/>
          <p:nvPr/>
        </p:nvSpPr>
        <p:spPr bwMode="auto">
          <a:xfrm>
            <a:off x="5816173" y="3605968"/>
            <a:ext cx="1837643" cy="25406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000"/>
              </a:lnSpc>
              <a:spcBef>
                <a:spcPts val="600"/>
              </a:spcBef>
              <a:buClr>
                <a:srgbClr val="C50F3C"/>
              </a:buClr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Preferential Messaging Objective:</a:t>
            </a:r>
            <a:r>
              <a:rPr kumimoji="0" lang="en-US" sz="800" b="1" i="0" u="none" strike="noStrike" kern="1200" cap="none" spc="0" normalizeH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US" sz="800" kern="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Highlight differences between PAN-JAK and </a:t>
            </a:r>
            <a:br>
              <a:rPr lang="en-US" sz="800" kern="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</a:br>
            <a:r>
              <a:rPr lang="en-US" sz="800" kern="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JAK1-preferential approaches </a:t>
            </a:r>
            <a:r>
              <a:rPr lang="en-US" sz="800" b="1">
                <a:solidFill>
                  <a:srgbClr val="000000">
                    <a:lumMod val="65000"/>
                    <a:lumOff val="35000"/>
                  </a:srgbClr>
                </a:solidFill>
              </a:rPr>
              <a:t>Detailed Messaging: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Many  pro-inflammatory cytokines implicated in UC signal through JAK1-containing pairs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JAK2 is largely restricted to cells that are important for normal blood cell production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JAK3 is expressed in haematopoietic cells and</a:t>
            </a:r>
            <a:b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</a:b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plays a key role in the development of immune cells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A preferential focus on JAK1 may be key to impact UC-associated inflammation while preserving normal physiologic activity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AA1D597-0ACC-4422-B15A-DBE8EC5A5CAC}"/>
              </a:ext>
            </a:extLst>
          </p:cNvPr>
          <p:cNvSpPr/>
          <p:nvPr/>
        </p:nvSpPr>
        <p:spPr bwMode="auto">
          <a:xfrm>
            <a:off x="8008046" y="3602270"/>
            <a:ext cx="1837643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lang="en-US" sz="800" b="1">
                <a:solidFill>
                  <a:srgbClr val="000000">
                    <a:lumMod val="65000"/>
                    <a:lumOff val="35000"/>
                  </a:srgbClr>
                </a:solidFill>
              </a:rPr>
              <a:t>Unmet Needs Messaging Objective: </a:t>
            </a: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Explore unmet treatment needs and </a:t>
            </a:r>
            <a:b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</a:b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benefits of early intervention</a:t>
            </a:r>
          </a:p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lang="en-US" sz="800" b="1" kern="0">
                <a:solidFill>
                  <a:srgbClr val="000000">
                    <a:lumMod val="65000"/>
                    <a:lumOff val="35000"/>
                  </a:srgbClr>
                </a:solidFill>
                <a:cs typeface="Arial" charset="0"/>
              </a:rPr>
              <a:t>Detailed Messaging:</a:t>
            </a:r>
            <a:endParaRPr lang="en-US" sz="800" b="1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There is an unmet need for additional efficacious, simple, and well-tolerated therapies with novel MoAs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Rapid, sustained, and early control of inflammation has the potential to improve disease course in patients with UC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Sustained control of inflammation delivers </a:t>
            </a:r>
            <a:b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</a:b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clinical remission that should be corticosteroid-free and confirmed with endoscopic and ultimately histologic findings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D394CE0-AE47-4921-A71C-7EFD8DD27030}"/>
              </a:ext>
            </a:extLst>
          </p:cNvPr>
          <p:cNvSpPr/>
          <p:nvPr/>
        </p:nvSpPr>
        <p:spPr bwMode="auto">
          <a:xfrm>
            <a:off x="10222180" y="3613567"/>
            <a:ext cx="1837643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00463E"/>
                </a:solidFill>
              </a:rPr>
              <a:t>Think about patients who have relapsed on current therapy and </a:t>
            </a:r>
            <a:br>
              <a:rPr lang="en-US" sz="800">
                <a:solidFill>
                  <a:srgbClr val="00463E"/>
                </a:solidFill>
              </a:rPr>
            </a:br>
            <a:r>
              <a:rPr lang="en-US" sz="800">
                <a:solidFill>
                  <a:srgbClr val="00463E"/>
                </a:solidFill>
              </a:rPr>
              <a:t>could benefit from a new MoA with a less complex treatment regimen.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800">
              <a:solidFill>
                <a:srgbClr val="00463E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0BB1B5A-73CC-4810-BC64-88E09854EF12}"/>
              </a:ext>
            </a:extLst>
          </p:cNvPr>
          <p:cNvSpPr/>
          <p:nvPr/>
        </p:nvSpPr>
        <p:spPr bwMode="auto">
          <a:xfrm>
            <a:off x="3608898" y="6180614"/>
            <a:ext cx="1925930" cy="2609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900">
                <a:solidFill>
                  <a:srgbClr val="000000"/>
                </a:solidFill>
              </a:rPr>
              <a:t>Refer to Message Source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19F2DA-4449-410D-9E3C-236F04364FC6}"/>
              </a:ext>
            </a:extLst>
          </p:cNvPr>
          <p:cNvSpPr/>
          <p:nvPr/>
        </p:nvSpPr>
        <p:spPr bwMode="auto">
          <a:xfrm>
            <a:off x="5816865" y="6180614"/>
            <a:ext cx="1879442" cy="2609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900">
                <a:solidFill>
                  <a:srgbClr val="000000"/>
                </a:solidFill>
              </a:rPr>
              <a:t>Refer to Message Source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151B00-4CC0-44D3-B916-E5197DC7C909}"/>
              </a:ext>
            </a:extLst>
          </p:cNvPr>
          <p:cNvSpPr/>
          <p:nvPr/>
        </p:nvSpPr>
        <p:spPr bwMode="auto">
          <a:xfrm>
            <a:off x="8018662" y="6180614"/>
            <a:ext cx="1891780" cy="2609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900">
                <a:solidFill>
                  <a:srgbClr val="000000"/>
                </a:solidFill>
              </a:rPr>
              <a:t>Refer to Message Source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404340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DAA1-3343-DB48-A27E-62670004F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1409545"/>
          </a:xfrm>
        </p:spPr>
        <p:txBody>
          <a:bodyPr/>
          <a:lstStyle/>
          <a:p>
            <a:r>
              <a:rPr lang="en-FR"/>
              <a:t>HCP Journey Workshop Agenda</a:t>
            </a:r>
            <a:r>
              <a:rPr lang="en-GB"/>
              <a:t> - IBD</a:t>
            </a:r>
            <a:endParaRPr lang="en-FR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DA8D63F-9C7B-9049-A963-9B83E9891FB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870519706"/>
              </p:ext>
            </p:extLst>
          </p:nvPr>
        </p:nvGraphicFramePr>
        <p:xfrm>
          <a:off x="872607" y="1669354"/>
          <a:ext cx="10590014" cy="44028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57750">
                  <a:extLst>
                    <a:ext uri="{9D8B030D-6E8A-4147-A177-3AD203B41FA5}">
                      <a16:colId xmlns:a16="http://schemas.microsoft.com/office/drawing/2014/main" val="1044127834"/>
                    </a:ext>
                  </a:extLst>
                </a:gridCol>
                <a:gridCol w="7918800">
                  <a:extLst>
                    <a:ext uri="{9D8B030D-6E8A-4147-A177-3AD203B41FA5}">
                      <a16:colId xmlns:a16="http://schemas.microsoft.com/office/drawing/2014/main" val="2916309213"/>
                    </a:ext>
                  </a:extLst>
                </a:gridCol>
                <a:gridCol w="1413464">
                  <a:extLst>
                    <a:ext uri="{9D8B030D-6E8A-4147-A177-3AD203B41FA5}">
                      <a16:colId xmlns:a16="http://schemas.microsoft.com/office/drawing/2014/main" val="4271608421"/>
                    </a:ext>
                  </a:extLst>
                </a:gridCol>
              </a:tblGrid>
              <a:tr h="507779">
                <a:tc>
                  <a:txBody>
                    <a:bodyPr/>
                    <a:lstStyle/>
                    <a:p>
                      <a:r>
                        <a:rPr lang="en-US"/>
                        <a:t>Time</a:t>
                      </a:r>
                      <a:endParaRPr lang="en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/>
                        <a:t>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/>
                        <a:t>Format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191521"/>
                  </a:ext>
                </a:extLst>
              </a:tr>
              <a:tr h="507779">
                <a:tc>
                  <a:txBody>
                    <a:bodyPr/>
                    <a:lstStyle/>
                    <a:p>
                      <a:r>
                        <a:rPr lang="en-US" sz="1200"/>
                        <a:t>3:30 – 3:40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 sz="1200"/>
                        <a:t>Team introduction</a:t>
                      </a:r>
                      <a:r>
                        <a:rPr lang="en-GB" sz="1200"/>
                        <a:t>s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 sz="1200"/>
                        <a:t>Roundtable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6747310"/>
                  </a:ext>
                </a:extLst>
              </a:tr>
              <a:tr h="507779">
                <a:tc>
                  <a:txBody>
                    <a:bodyPr/>
                    <a:lstStyle/>
                    <a:p>
                      <a:r>
                        <a:rPr lang="en-US" sz="1200"/>
                        <a:t>3:40 – 3:50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Project Overview/What we want to achieve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 sz="1200"/>
                        <a:t>Presentation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506158"/>
                  </a:ext>
                </a:extLst>
              </a:tr>
              <a:tr h="507779">
                <a:tc>
                  <a:txBody>
                    <a:bodyPr/>
                    <a:lstStyle/>
                    <a:p>
                      <a:r>
                        <a:rPr lang="en-US" sz="1200"/>
                        <a:t>3:50 – 4:10 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 sz="1200" b="1"/>
                        <a:t>Working session</a:t>
                      </a:r>
                      <a:r>
                        <a:rPr lang="en-GB" sz="1200" b="1"/>
                        <a:t>:</a:t>
                      </a:r>
                    </a:p>
                    <a:p>
                      <a:r>
                        <a:rPr lang="en-GB" sz="1200"/>
                        <a:t>Journey Framework - Events &amp; Key Moments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Interactive Session</a:t>
                      </a:r>
                      <a:endParaRPr lang="en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42239"/>
                  </a:ext>
                </a:extLst>
              </a:tr>
              <a:tr h="551019">
                <a:tc>
                  <a:txBody>
                    <a:bodyPr/>
                    <a:lstStyle/>
                    <a:p>
                      <a:pPr marL="0" marR="0" lvl="0" indent="0" algn="l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4:10 – 4:30 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/>
                        <a:t>Progress Sharing &amp; Tool Demo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 sz="1200"/>
                        <a:t>Presentation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9874738"/>
                  </a:ext>
                </a:extLst>
              </a:tr>
              <a:tr h="805133">
                <a:tc>
                  <a:txBody>
                    <a:bodyPr/>
                    <a:lstStyle/>
                    <a:p>
                      <a:pPr marL="0" marR="0" lvl="0" indent="0" algn="l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4:30 – 5:15 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 sz="1200" b="1"/>
                        <a:t>Working session</a:t>
                      </a:r>
                      <a:endParaRPr lang="en-GB" sz="1200" b="1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GB" sz="1200" b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Review and starting to iterate the local journeys</a:t>
                      </a:r>
                      <a:endParaRPr lang="en-FR" sz="1200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Breakout Session</a:t>
                      </a:r>
                    </a:p>
                    <a:p>
                      <a:r>
                        <a:rPr lang="en-GB" sz="1200"/>
                        <a:t>G</a:t>
                      </a:r>
                      <a:r>
                        <a:rPr lang="en-FR" sz="1200"/>
                        <a:t>roups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770851"/>
                  </a:ext>
                </a:extLst>
              </a:tr>
              <a:tr h="507779">
                <a:tc>
                  <a:txBody>
                    <a:bodyPr/>
                    <a:lstStyle/>
                    <a:p>
                      <a:r>
                        <a:rPr lang="en-US" sz="1200"/>
                        <a:t>5:15 – 5:25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Debrief &amp; group discussion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R" sz="1200"/>
                        <a:t>Presentations back to the group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07733"/>
                  </a:ext>
                </a:extLst>
              </a:tr>
              <a:tr h="507779">
                <a:tc>
                  <a:txBody>
                    <a:bodyPr/>
                    <a:lstStyle/>
                    <a:p>
                      <a:r>
                        <a:rPr lang="en-US" sz="1200"/>
                        <a:t>5:25 – 5:30</a:t>
                      </a:r>
                      <a:endParaRPr lang="en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FR" sz="1200"/>
                        <a:t>Next steps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35353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693AC09-26C6-AE45-BF69-A54CF0CE27C6}"/>
              </a:ext>
            </a:extLst>
          </p:cNvPr>
          <p:cNvSpPr/>
          <p:nvPr/>
        </p:nvSpPr>
        <p:spPr bwMode="auto">
          <a:xfrm>
            <a:off x="729379" y="774733"/>
            <a:ext cx="10819511" cy="7593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A</a:t>
            </a:r>
            <a:r>
              <a:rPr kumimoji="0" lang="en-FR" sz="16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ttendees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Alexander, Jessika, Kathrin, Marc, Michael, Patrick</a:t>
            </a:r>
            <a:endParaRPr kumimoji="0" lang="en-GB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F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Alexandre</a:t>
            </a: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/</a:t>
            </a:r>
            <a:r>
              <a:rPr kumimoji="0" lang="en-F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Gareth</a:t>
            </a: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/</a:t>
            </a:r>
            <a:r>
              <a:rPr kumimoji="0" lang="en-F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Alex (Veeva)</a:t>
            </a:r>
            <a:endParaRPr kumimoji="0" lang="en-GB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FR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0574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76904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65471" y="1478133"/>
            <a:ext cx="1885612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47813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75267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50420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76904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76904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87652" y="543273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182" y="557545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78436" y="531942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75899" y="543981"/>
            <a:ext cx="3893769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16413" lvl="0"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 kern="0">
                <a:solidFill>
                  <a:srgbClr val="717471">
                    <a:lumMod val="75000"/>
                  </a:srgbClr>
                </a:solidFill>
                <a:cs typeface="Arial" panose="020B0604020202020204" pitchFamily="34" charset="0"/>
              </a:rPr>
              <a:t>Behaviour:</a:t>
            </a:r>
            <a:r>
              <a:rPr lang="en-GB" sz="800" kern="0">
                <a:solidFill>
                  <a:srgbClr val="717471">
                    <a:lumMod val="75000"/>
                  </a:srgbClr>
                </a:solidFill>
                <a:cs typeface="Arial" panose="020B0604020202020204" pitchFamily="34" charset="0"/>
              </a:rPr>
              <a:t> Open to trial new rigorously studied JAK-preferential inhibitors.</a:t>
            </a:r>
          </a:p>
          <a:p>
            <a:pPr marL="116413" lvl="0"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800" kern="0">
              <a:solidFill>
                <a:srgbClr val="717471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116413" lvl="0"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 kern="0">
                <a:solidFill>
                  <a:srgbClr val="717471">
                    <a:lumMod val="75000"/>
                  </a:srgbClr>
                </a:solidFill>
                <a:cs typeface="Arial" panose="020B0604020202020204" pitchFamily="34" charset="0"/>
              </a:rPr>
              <a:t>Belief</a:t>
            </a:r>
            <a:r>
              <a:rPr lang="en-GB" sz="800" kern="0">
                <a:solidFill>
                  <a:srgbClr val="717471">
                    <a:lumMod val="75000"/>
                  </a:srgbClr>
                </a:solidFill>
                <a:cs typeface="Arial" panose="020B0604020202020204" pitchFamily="34" charset="0"/>
              </a:rPr>
              <a:t>: Optimistic about the pipeline. Looking forward to new MoAs.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5539" y="593933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85130" y="546020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defTabSz="1219170" fontAlgn="base"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defRPr/>
            </a:pPr>
            <a:r>
              <a:rPr lang="en-GB" sz="800" b="1" kern="0">
                <a:solidFill>
                  <a:srgbClr val="DEB3A8">
                    <a:lumMod val="50000"/>
                  </a:srgbClr>
                </a:solidFill>
                <a:ea typeface="Helvetica Neue Light"/>
                <a:cs typeface="Arial" panose="020B0604020202020204" pitchFamily="34" charset="0"/>
              </a:rPr>
              <a:t>Behaviour: </a:t>
            </a:r>
            <a:r>
              <a:rPr lang="en-GB" sz="800" kern="0">
                <a:solidFill>
                  <a:srgbClr val="DEB3A8">
                    <a:lumMod val="50000"/>
                  </a:srgbClr>
                </a:solidFill>
                <a:ea typeface="Helvetica Neue Light"/>
                <a:cs typeface="Arial" panose="020B0604020202020204" pitchFamily="34" charset="0"/>
              </a:rPr>
              <a:t>Uses JAK inhibitors in 2nd/3rd line in a flexible approach.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defRPr/>
            </a:pPr>
            <a:endParaRPr lang="en-GB" sz="800" kern="0">
              <a:solidFill>
                <a:srgbClr val="DEB3A8">
                  <a:lumMod val="50000"/>
                </a:srgbClr>
              </a:solidFill>
              <a:ea typeface="Helvetica Neue Light"/>
              <a:cs typeface="Arial" panose="020B0604020202020204" pitchFamily="34" charset="0"/>
            </a:endParaRP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defRPr/>
            </a:pPr>
            <a:r>
              <a:rPr lang="en-GB" sz="800" b="1" kern="0">
                <a:solidFill>
                  <a:srgbClr val="DEB3A8">
                    <a:lumMod val="50000"/>
                  </a:srgbClr>
                </a:solidFill>
                <a:ea typeface="Helvetica Neue Light"/>
                <a:cs typeface="Arial" panose="020B0604020202020204" pitchFamily="34" charset="0"/>
              </a:rPr>
              <a:t>Belief:  </a:t>
            </a:r>
            <a:r>
              <a:rPr lang="en-GB" sz="800" kern="0">
                <a:solidFill>
                  <a:srgbClr val="DEB3A8">
                    <a:lumMod val="50000"/>
                  </a:srgbClr>
                </a:solidFill>
                <a:ea typeface="Helvetica Neue Light"/>
                <a:cs typeface="Arial" panose="020B0604020202020204" pitchFamily="34" charset="0"/>
              </a:rPr>
              <a:t>Flexible approach is optimal.. Additional effective/safe options needed. New MoAs are proving themselves.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286A5-8DE6-4319-88B7-F3FBD408DE95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113756" y="64199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41746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Adoption Stage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372844" y="1216522"/>
            <a:ext cx="18965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Current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7361-4668-47C4-B638-DD151825387B}"/>
              </a:ext>
            </a:extLst>
          </p:cNvPr>
          <p:cNvSpPr txBox="1"/>
          <p:nvPr/>
        </p:nvSpPr>
        <p:spPr>
          <a:xfrm>
            <a:off x="3573437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MoA Revolution</a:t>
            </a:r>
            <a:endParaRPr kumimoji="0" lang="en-GB" sz="1100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0F49DA-9F5F-4039-A628-89559720E43D}"/>
              </a:ext>
            </a:extLst>
          </p:cNvPr>
          <p:cNvSpPr txBox="1"/>
          <p:nvPr/>
        </p:nvSpPr>
        <p:spPr>
          <a:xfrm>
            <a:off x="5747421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Preferential Approach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9A35C6-1BBD-460C-9D75-63125215463C}"/>
              </a:ext>
            </a:extLst>
          </p:cNvPr>
          <p:cNvSpPr txBox="1"/>
          <p:nvPr/>
        </p:nvSpPr>
        <p:spPr>
          <a:xfrm>
            <a:off x="7988007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Unmet TX Needs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211ECC-A6F8-43B2-B7D8-942CE0B6A381}"/>
              </a:ext>
            </a:extLst>
          </p:cNvPr>
          <p:cNvSpPr txBox="1"/>
          <p:nvPr/>
        </p:nvSpPr>
        <p:spPr>
          <a:xfrm>
            <a:off x="10178689" y="1200433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Identify Patients</a:t>
            </a: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54980" y="523917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9000">
                <a:srgbClr val="F7F2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55E9FF88-FCBE-4A56-8CCD-B1876A44B3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812" y="19923"/>
            <a:ext cx="516013" cy="51601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E1982E0-5617-42C0-9E61-8C3AFFAEEEAA}"/>
              </a:ext>
            </a:extLst>
          </p:cNvPr>
          <p:cNvSpPr/>
          <p:nvPr/>
        </p:nvSpPr>
        <p:spPr>
          <a:xfrm>
            <a:off x="10797537" y="84014"/>
            <a:ext cx="647160" cy="3878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>
              <a:defRPr/>
            </a:pPr>
            <a:r>
              <a:rPr lang="en-GB" sz="798" b="1">
                <a:solidFill>
                  <a:srgbClr val="F58800"/>
                </a:solidFill>
                <a:latin typeface="Arial" panose="020B0604020202020204"/>
              </a:rPr>
              <a:t>SCIENCE FIRST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BCABD3-247A-4F34-9090-883DA84BF9F3}"/>
              </a:ext>
            </a:extLst>
          </p:cNvPr>
          <p:cNvSpPr/>
          <p:nvPr/>
        </p:nvSpPr>
        <p:spPr>
          <a:xfrm>
            <a:off x="10366694" y="5323561"/>
            <a:ext cx="1837643" cy="105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560B538-214D-448D-80F7-DD92DD067E18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04A6545-B20E-4008-9257-D185B5FAFD39}"/>
              </a:ext>
            </a:extLst>
          </p:cNvPr>
          <p:cNvSpPr txBox="1"/>
          <p:nvPr/>
        </p:nvSpPr>
        <p:spPr>
          <a:xfrm>
            <a:off x="234448" y="2171579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BB37FE4-1546-41D4-B29A-E7CBDABC6ECF}"/>
              </a:ext>
            </a:extLst>
          </p:cNvPr>
          <p:cNvSpPr txBox="1"/>
          <p:nvPr/>
        </p:nvSpPr>
        <p:spPr>
          <a:xfrm>
            <a:off x="239616" y="4756516"/>
            <a:ext cx="2745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 Source / Channel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3E3D297-1E5F-471F-8863-69B7404A5CEC}"/>
              </a:ext>
            </a:extLst>
          </p:cNvPr>
          <p:cNvSpPr/>
          <p:nvPr/>
        </p:nvSpPr>
        <p:spPr bwMode="auto">
          <a:xfrm>
            <a:off x="3598283" y="2154317"/>
            <a:ext cx="1885612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lang="en-US" sz="800" b="1">
                <a:solidFill>
                  <a:srgbClr val="000000">
                    <a:lumMod val="65000"/>
                    <a:lumOff val="35000"/>
                  </a:srgbClr>
                </a:solidFill>
              </a:rPr>
              <a:t>MoA Messaging Objective:</a:t>
            </a: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 Establish </a:t>
            </a: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importance of the JAK-STAT pathway in UC pathogenesis</a:t>
            </a:r>
          </a:p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lang="en-US" sz="800" b="1">
                <a:solidFill>
                  <a:srgbClr val="000000">
                    <a:lumMod val="65000"/>
                    <a:lumOff val="35000"/>
                  </a:srgbClr>
                </a:solidFill>
              </a:rPr>
              <a:t>Detailed Messaging:</a:t>
            </a:r>
          </a:p>
          <a:p>
            <a:pPr marL="171450" lvl="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Various cytokines, signalling pathways and particularly the JAK-STAT pathway are of therapeutic interest in UC</a:t>
            </a:r>
          </a:p>
          <a:p>
            <a:pPr marL="171450" lvl="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The JAK-STAT pathway, comprising 4 JAK proteins, mediates both pro-inflammatory and normal physiological functions </a:t>
            </a:r>
          </a:p>
          <a:p>
            <a:pPr marL="171450" lvl="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The pathway represents a point of convergence common to multiple pathways of inflammation that becomes deregulated in the excessive inflammatory signalling of UC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1A54676-A2EA-4E63-84F3-66A3D87A7194}"/>
              </a:ext>
            </a:extLst>
          </p:cNvPr>
          <p:cNvSpPr/>
          <p:nvPr/>
        </p:nvSpPr>
        <p:spPr bwMode="auto">
          <a:xfrm>
            <a:off x="5816173" y="2156146"/>
            <a:ext cx="1837643" cy="25406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000"/>
              </a:lnSpc>
              <a:spcBef>
                <a:spcPts val="600"/>
              </a:spcBef>
              <a:buClr>
                <a:srgbClr val="C50F3C"/>
              </a:buClr>
              <a:defRPr/>
            </a:pPr>
            <a:r>
              <a:rPr lang="en-US" sz="800" b="1">
                <a:solidFill>
                  <a:srgbClr val="000000">
                    <a:lumMod val="65000"/>
                    <a:lumOff val="35000"/>
                  </a:srgbClr>
                </a:solidFill>
              </a:rPr>
              <a:t>Preferential Messaging Objective: </a:t>
            </a:r>
            <a:r>
              <a:rPr lang="en-US" sz="800" kern="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Highlight differences between PAN-JAK and </a:t>
            </a:r>
            <a:br>
              <a:rPr lang="en-US" sz="800" kern="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</a:br>
            <a:r>
              <a:rPr lang="en-US" sz="800" kern="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JAK1-preferential approaches </a:t>
            </a:r>
            <a:r>
              <a:rPr lang="en-US" sz="800" b="1">
                <a:solidFill>
                  <a:srgbClr val="000000">
                    <a:lumMod val="65000"/>
                    <a:lumOff val="35000"/>
                  </a:srgbClr>
                </a:solidFill>
              </a:rPr>
              <a:t>Detailed Messaging: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Many  pro-inflammatory cytokines implicated in UC signal through JAK1-containing pairs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JAK2 is largely restricted to cells that are important for normal blood cell production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JAK3 is expressed in haematopoietic cells and</a:t>
            </a:r>
            <a:b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</a:b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plays a key role in the development of immune cells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A preferential focus on JAK1 may be key to impact UC-associated inflammation while preserving normal physiologic activity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AA1D597-0ACC-4422-B15A-DBE8EC5A5CAC}"/>
              </a:ext>
            </a:extLst>
          </p:cNvPr>
          <p:cNvSpPr/>
          <p:nvPr/>
        </p:nvSpPr>
        <p:spPr bwMode="auto">
          <a:xfrm>
            <a:off x="8008046" y="2152448"/>
            <a:ext cx="1837643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lang="en-US" sz="800" b="1">
                <a:solidFill>
                  <a:srgbClr val="000000">
                    <a:lumMod val="65000"/>
                    <a:lumOff val="35000"/>
                  </a:srgbClr>
                </a:solidFill>
              </a:rPr>
              <a:t>Unmet Needs Messaging Objective: </a:t>
            </a: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Explore unmet treatment needs and </a:t>
            </a:r>
            <a:b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</a:b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benefits of early intervention</a:t>
            </a:r>
          </a:p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lang="en-US" sz="800" b="1" kern="0">
                <a:solidFill>
                  <a:srgbClr val="000000">
                    <a:lumMod val="65000"/>
                    <a:lumOff val="35000"/>
                  </a:srgbClr>
                </a:solidFill>
                <a:cs typeface="Arial" charset="0"/>
              </a:rPr>
              <a:t>Detailed Messaging:</a:t>
            </a:r>
            <a:endParaRPr lang="en-US" sz="800" b="1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There is an unmet need for additional efficacious, simple, and well-tolerated therapies with novel MoAs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Rapid, sustained, and early control of inflammation has the potential to improve disease course in patients with UC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Sustained control of inflammation delivers </a:t>
            </a:r>
            <a:b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</a:b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clinical remission that should be corticosteroid-free and confirmed with endoscopic and ultimately </a:t>
            </a:r>
            <a:b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</a:b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</a:rPr>
              <a:t>histologic findings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D394CE0-AE47-4921-A71C-7EFD8DD27030}"/>
              </a:ext>
            </a:extLst>
          </p:cNvPr>
          <p:cNvSpPr/>
          <p:nvPr/>
        </p:nvSpPr>
        <p:spPr bwMode="auto">
          <a:xfrm>
            <a:off x="10222180" y="2163745"/>
            <a:ext cx="1837643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00463E"/>
                </a:solidFill>
              </a:rPr>
              <a:t>Think about patients who have relapsed on current therapy and </a:t>
            </a:r>
            <a:br>
              <a:rPr lang="en-US" sz="800">
                <a:solidFill>
                  <a:srgbClr val="00463E"/>
                </a:solidFill>
              </a:rPr>
            </a:br>
            <a:r>
              <a:rPr lang="en-US" sz="800">
                <a:solidFill>
                  <a:srgbClr val="00463E"/>
                </a:solidFill>
              </a:rPr>
              <a:t>could benefit from a new MoA with a less complex treatment regimen.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800">
              <a:solidFill>
                <a:srgbClr val="00463E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0BB1B5A-73CC-4810-BC64-88E09854EF12}"/>
              </a:ext>
            </a:extLst>
          </p:cNvPr>
          <p:cNvSpPr/>
          <p:nvPr/>
        </p:nvSpPr>
        <p:spPr bwMode="auto">
          <a:xfrm>
            <a:off x="3608898" y="4754756"/>
            <a:ext cx="1925930" cy="18830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FF - MoD pages in ‘Discussion Guide’ &amp; TFJS/GH leave behind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Email 2 - MoA revolution</a:t>
            </a:r>
          </a:p>
          <a:p>
            <a:pPr marL="171450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Media - MoD banner ad, email &amp; journal ad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Web - JAK-STAT pages, MoD video, ‘Emerging Therapies Talking Head  video’ &amp; self-led DA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Web - MoD quiz questions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Conference - Exhibition Booth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Medical affairs activities</a:t>
            </a:r>
          </a:p>
          <a:p>
            <a:pPr marL="171450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endParaRPr lang="en-US" sz="900">
              <a:solidFill>
                <a:srgbClr val="000000">
                  <a:lumMod val="65000"/>
                  <a:lumOff val="35000"/>
                </a:srgbClr>
              </a:solidFill>
              <a:ea typeface="Arial" charset="0"/>
              <a:cs typeface="Arial" charset="0"/>
            </a:endParaRPr>
          </a:p>
          <a:p>
            <a:pPr marL="171450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endParaRPr lang="en-US" sz="900">
              <a:solidFill>
                <a:srgbClr val="000000">
                  <a:lumMod val="65000"/>
                  <a:lumOff val="35000"/>
                </a:srgbClr>
              </a:solidFill>
              <a:ea typeface="Arial" charset="0"/>
              <a:cs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19F2DA-4449-410D-9E3C-236F04364FC6}"/>
              </a:ext>
            </a:extLst>
          </p:cNvPr>
          <p:cNvSpPr/>
          <p:nvPr/>
        </p:nvSpPr>
        <p:spPr bwMode="auto">
          <a:xfrm>
            <a:off x="5816865" y="4730792"/>
            <a:ext cx="1879442" cy="18950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FF – MoD pages in ‘Discussion Guide’&amp; T4JS/GH leave behind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Email 4 – What’s new in UC</a:t>
            </a:r>
          </a:p>
          <a:p>
            <a:pPr marL="171450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Media - MoD banner ad, email &amp; journal ad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Web - JAK-STAT pages, MoD video, ‘Emerging Therapies Talking Head video’ &amp; self-led DA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Conference – Exhibition Booth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Medical affairs activities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151B00-4CC0-44D3-B916-E5197DC7C909}"/>
              </a:ext>
            </a:extLst>
          </p:cNvPr>
          <p:cNvSpPr/>
          <p:nvPr/>
        </p:nvSpPr>
        <p:spPr bwMode="auto">
          <a:xfrm>
            <a:off x="8018662" y="4730792"/>
            <a:ext cx="1891780" cy="18950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FF - unmet needs pages in ‘Discussion Guide’ &amp; TFJS/GH leave behind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Email 3 – Unmet needs in UC</a:t>
            </a:r>
          </a:p>
          <a:p>
            <a:pPr marL="171450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Media – unmet needs banner ad, email &amp; journal ad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Web - unmet needs pages &amp; unmet needs video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Web - unmet needs quiz questions &amp; self-led DA</a:t>
            </a:r>
            <a:endParaRPr lang="en-GB" sz="900">
              <a:solidFill>
                <a:srgbClr val="000000"/>
              </a:solidFill>
              <a:latin typeface="Tahoma"/>
            </a:endParaRP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Conference – Exhibition Booth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Medical affairs activities</a:t>
            </a:r>
          </a:p>
        </p:txBody>
      </p:sp>
    </p:spTree>
    <p:extLst>
      <p:ext uri="{BB962C8B-B14F-4D97-AF65-F5344CB8AC3E}">
        <p14:creationId xmlns:p14="http://schemas.microsoft.com/office/powerpoint/2010/main" val="278728298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Post-Launch Adoption Ladders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805279" y="4521200"/>
            <a:ext cx="5115803" cy="461665"/>
          </a:xfrm>
        </p:spPr>
        <p:txBody>
          <a:bodyPr/>
          <a:lstStyle/>
          <a:p>
            <a:r>
              <a:rPr lang="en-US"/>
              <a:t>By Segment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02021"/>
      </p:ext>
    </p:extLst>
  </p:cSld>
  <p:clrMapOvr>
    <a:masterClrMapping/>
  </p:clrMapOvr>
  <p:transition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76904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65471" y="1478133"/>
            <a:ext cx="1885612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47813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75267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50420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76904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76904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87652" y="543273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182" y="557545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78436" y="531942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75899" y="543981"/>
            <a:ext cx="3893769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Behaviour: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Uses 1</a:t>
            </a:r>
            <a:r>
              <a:rPr kumimoji="0" lang="en-GB" sz="800" b="0" i="0" u="none" strike="noStrike" kern="0" cap="none" spc="0" normalizeH="0" baseline="3000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st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line in bio-naive</a:t>
            </a:r>
            <a:r>
              <a:rPr lang="en-GB" sz="800" kern="0" noProof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.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Uses JYSELECA  as their advanced treatment of choice.</a:t>
            </a:r>
          </a:p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Belief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: JYSELECA’s efficacy, safety and convenience data is comprehensive and differentiating</a:t>
            </a:r>
            <a:r>
              <a:rPr lang="en-GB" sz="800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.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I will identify candidates to trial first line.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5539" y="593933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85130" y="546020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Behaviour: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Uses JAK inhibitors in 2nd/3rd line in a flexible approach. Persists within the same tx class.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lang="en-GB" sz="800" b="1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Belief: 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Flexible approach is optimal</a:t>
            </a:r>
            <a:r>
              <a:rPr lang="en-GB" sz="800" kern="0" noProof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. </a:t>
            </a:r>
            <a:r>
              <a:rPr lang="en-GB" sz="800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M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ucosal healing &amp; long-term remission are key treatment goals.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286A5-8DE6-4319-88B7-F3FBD408DE95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113756" y="64199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41746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Adoption Stage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372844" y="1216522"/>
            <a:ext cx="18965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Current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7361-4668-47C4-B638-DD151825387B}"/>
              </a:ext>
            </a:extLst>
          </p:cNvPr>
          <p:cNvSpPr txBox="1"/>
          <p:nvPr/>
        </p:nvSpPr>
        <p:spPr>
          <a:xfrm>
            <a:off x="3573437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Try 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JYSELECA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0F49DA-9F5F-4039-A628-89559720E43D}"/>
              </a:ext>
            </a:extLst>
          </p:cNvPr>
          <p:cNvSpPr txBox="1"/>
          <p:nvPr/>
        </p:nvSpPr>
        <p:spPr>
          <a:xfrm>
            <a:off x="5747421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Expand Use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9A35C6-1BBD-460C-9D75-63125215463C}"/>
              </a:ext>
            </a:extLst>
          </p:cNvPr>
          <p:cNvSpPr txBox="1"/>
          <p:nvPr/>
        </p:nvSpPr>
        <p:spPr>
          <a:xfrm>
            <a:off x="7988007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2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nd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211ECC-A6F8-43B2-B7D8-942CE0B6A381}"/>
              </a:ext>
            </a:extLst>
          </p:cNvPr>
          <p:cNvSpPr txBox="1"/>
          <p:nvPr/>
        </p:nvSpPr>
        <p:spPr>
          <a:xfrm>
            <a:off x="10178689" y="1200433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1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st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 in bio-naive </a:t>
            </a: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54980" y="523917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9000">
                <a:srgbClr val="F7F2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55E9FF88-FCBE-4A56-8CCD-B1876A44B3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812" y="19923"/>
            <a:ext cx="516013" cy="51601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E1982E0-5617-42C0-9E61-8C3AFFAEEEAA}"/>
              </a:ext>
            </a:extLst>
          </p:cNvPr>
          <p:cNvSpPr/>
          <p:nvPr/>
        </p:nvSpPr>
        <p:spPr>
          <a:xfrm>
            <a:off x="10797537" y="84014"/>
            <a:ext cx="647160" cy="3878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>
              <a:defRPr/>
            </a:pPr>
            <a:r>
              <a:rPr lang="en-GB" sz="798" b="1">
                <a:solidFill>
                  <a:srgbClr val="F58800"/>
                </a:solidFill>
                <a:latin typeface="Arial" panose="020B0604020202020204"/>
              </a:rPr>
              <a:t>SCIENCE FIRST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BCABD3-247A-4F34-9090-883DA84BF9F3}"/>
              </a:ext>
            </a:extLst>
          </p:cNvPr>
          <p:cNvSpPr/>
          <p:nvPr/>
        </p:nvSpPr>
        <p:spPr>
          <a:xfrm>
            <a:off x="10366694" y="5323561"/>
            <a:ext cx="1837643" cy="105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560B538-214D-448D-80F7-DD92DD067E18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139D42E-FCD2-4EF3-880A-36090C99B8E7}"/>
              </a:ext>
            </a:extLst>
          </p:cNvPr>
          <p:cNvSpPr txBox="1"/>
          <p:nvPr/>
        </p:nvSpPr>
        <p:spPr>
          <a:xfrm>
            <a:off x="34083" y="2327515"/>
            <a:ext cx="1289849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Galapagos Goal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997E58-21CD-4ADC-BACC-D6D83D4DA124}"/>
              </a:ext>
            </a:extLst>
          </p:cNvPr>
          <p:cNvSpPr txBox="1"/>
          <p:nvPr/>
        </p:nvSpPr>
        <p:spPr>
          <a:xfrm>
            <a:off x="58870" y="3116168"/>
            <a:ext cx="1289849" cy="376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Barriers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04A6545-B20E-4008-9257-D185B5FAFD39}"/>
              </a:ext>
            </a:extLst>
          </p:cNvPr>
          <p:cNvSpPr txBox="1"/>
          <p:nvPr/>
        </p:nvSpPr>
        <p:spPr>
          <a:xfrm>
            <a:off x="258410" y="4052740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BA1455-7BFB-40AA-8E96-722916EC16DB}"/>
              </a:ext>
            </a:extLst>
          </p:cNvPr>
          <p:cNvSpPr/>
          <p:nvPr/>
        </p:nvSpPr>
        <p:spPr bwMode="auto">
          <a:xfrm>
            <a:off x="1360507" y="2078752"/>
            <a:ext cx="1932115" cy="8088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Change behaviour from current 2</a:t>
            </a:r>
            <a:r>
              <a:rPr lang="en-US" sz="900" kern="0" baseline="3000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nd</a:t>
            </a: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/3</a:t>
            </a:r>
            <a:r>
              <a:rPr lang="en-US" sz="900" kern="0" baseline="3000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rd</a:t>
            </a: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 line JAK inhibitor use to JYSELECA 1</a:t>
            </a:r>
            <a:r>
              <a:rPr lang="en-US" sz="900" kern="0" baseline="3000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st</a:t>
            </a: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 line in bio-naive</a:t>
            </a:r>
            <a:endParaRPr kumimoji="0" lang="en-US" sz="900" b="0" u="none" strike="noStrike" kern="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j-lt"/>
              <a:ea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F7EB311-D319-47D5-A364-550397D3306C}"/>
              </a:ext>
            </a:extLst>
          </p:cNvPr>
          <p:cNvSpPr/>
          <p:nvPr/>
        </p:nvSpPr>
        <p:spPr bwMode="auto">
          <a:xfrm>
            <a:off x="1372844" y="2933143"/>
            <a:ext cx="10679429" cy="6134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kern="0">
                <a:solidFill>
                  <a:srgbClr val="585858"/>
                </a:solidFill>
                <a:latin typeface="+mn-lt"/>
                <a:ea typeface="+mn-ea"/>
                <a:cs typeface="+mn-cs"/>
              </a:rPr>
              <a:t>Good options now</a:t>
            </a:r>
          </a:p>
          <a:p>
            <a:pPr marL="0" marR="0" lvl="0" indent="0" algn="ctr" defTabSz="91440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kern="0">
                <a:solidFill>
                  <a:srgbClr val="585858"/>
                </a:solidFill>
                <a:latin typeface="+mn-lt"/>
                <a:ea typeface="+mn-ea"/>
                <a:cs typeface="+mn-cs"/>
              </a:rPr>
              <a:t>New MoAs are no more effective</a:t>
            </a:r>
          </a:p>
          <a:p>
            <a:pPr marL="0" marR="0" lvl="0" indent="0" algn="ctr" defTabSz="91440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kern="0">
                <a:solidFill>
                  <a:srgbClr val="585858"/>
                </a:solidFill>
                <a:latin typeface="+mn-lt"/>
                <a:ea typeface="+mn-ea"/>
                <a:cs typeface="+mn-cs"/>
              </a:rPr>
              <a:t>Convenience is not driving long term remission</a:t>
            </a:r>
            <a:endParaRPr lang="en-US" sz="900" kern="0">
              <a:solidFill>
                <a:srgbClr val="585858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8437FD3-0DB7-491D-9AB5-C42DEF333DC5}"/>
              </a:ext>
            </a:extLst>
          </p:cNvPr>
          <p:cNvSpPr/>
          <p:nvPr/>
        </p:nvSpPr>
        <p:spPr bwMode="auto">
          <a:xfrm>
            <a:off x="1380391" y="3582000"/>
            <a:ext cx="1923188" cy="2584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Detailed in steps 2,3,4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8676A62-1F80-4BAF-870F-21BBC988EBFC}"/>
              </a:ext>
            </a:extLst>
          </p:cNvPr>
          <p:cNvSpPr/>
          <p:nvPr/>
        </p:nvSpPr>
        <p:spPr bwMode="auto">
          <a:xfrm>
            <a:off x="3573437" y="2078752"/>
            <a:ext cx="1885612" cy="8088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</a:rPr>
              <a:t>Identify &amp; trial JYSELECA in a patient who would benefit from a new mode of action and reassured by the mucosal healing &amp; histologic remission achieved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CAFB377-4EBF-492D-B2BE-27F993C425E0}"/>
              </a:ext>
            </a:extLst>
          </p:cNvPr>
          <p:cNvSpPr/>
          <p:nvPr/>
        </p:nvSpPr>
        <p:spPr bwMode="auto">
          <a:xfrm>
            <a:off x="5781404" y="2094427"/>
            <a:ext cx="1879442" cy="8088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</a:rPr>
              <a:t>Identify a wider pool of patients who are not adequately controlled &amp; use JYSELECA to achieve mucosal healing &amp; long-term results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34199C7-E4C6-4A13-80BF-93AC44843603}"/>
              </a:ext>
            </a:extLst>
          </p:cNvPr>
          <p:cNvSpPr/>
          <p:nvPr/>
        </p:nvSpPr>
        <p:spPr bwMode="auto">
          <a:xfrm>
            <a:off x="7983201" y="2094427"/>
            <a:ext cx="1891780" cy="8088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Expand usage of JYSELECA as oral, that does not need steroid and provides the depth of sustained remission that they are looking for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j-lt"/>
              <a:ea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47D3155-9E31-49AC-8BA5-9113FB4A08B1}"/>
              </a:ext>
            </a:extLst>
          </p:cNvPr>
          <p:cNvSpPr/>
          <p:nvPr/>
        </p:nvSpPr>
        <p:spPr bwMode="auto">
          <a:xfrm>
            <a:off x="10197335" y="2078752"/>
            <a:ext cx="1850151" cy="8088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00463E"/>
                </a:solidFill>
                <a:latin typeface="+mj-lt"/>
              </a:rPr>
              <a:t>Uses JYSELECA </a:t>
            </a:r>
            <a:br>
              <a:rPr lang="en-US" sz="900">
                <a:solidFill>
                  <a:srgbClr val="00463E"/>
                </a:solidFill>
                <a:latin typeface="+mj-lt"/>
              </a:rPr>
            </a:br>
            <a:r>
              <a:rPr lang="en-US" sz="900">
                <a:solidFill>
                  <a:srgbClr val="00463E"/>
                </a:solidFill>
                <a:latin typeface="+mj-lt"/>
              </a:rPr>
              <a:t>as their advanced treatment of choice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BB37FE4-1546-41D4-B29A-E7CBDABC6ECF}"/>
              </a:ext>
            </a:extLst>
          </p:cNvPr>
          <p:cNvSpPr txBox="1"/>
          <p:nvPr/>
        </p:nvSpPr>
        <p:spPr>
          <a:xfrm>
            <a:off x="33862" y="601463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 Source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3E3D297-1E5F-471F-8863-69B7404A5CEC}"/>
              </a:ext>
            </a:extLst>
          </p:cNvPr>
          <p:cNvSpPr/>
          <p:nvPr/>
        </p:nvSpPr>
        <p:spPr bwMode="auto">
          <a:xfrm>
            <a:off x="3598283" y="3604139"/>
            <a:ext cx="1885612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Efficacy Messaging</a:t>
            </a:r>
            <a:r>
              <a:rPr kumimoji="0" lang="en-US" sz="800" b="1" i="0" u="none" strike="noStrike" kern="1200" cap="none" spc="0" normalizeH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 Objective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  <a:r>
              <a:rPr kumimoji="0" lang="en-GB" sz="80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US" sz="800" noProof="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F</a:t>
            </a: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Arial" charset="0"/>
                <a:cs typeface="Arial" charset="0"/>
              </a:rPr>
              <a:t>ocus on sustained remission including mucosal healing and CS-free remission</a:t>
            </a:r>
          </a:p>
          <a:p>
            <a:pPr marR="0" lvl="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tabLst/>
              <a:defRPr/>
            </a:pPr>
            <a:r>
              <a:rPr lang="en-US" sz="800" b="1">
                <a:solidFill>
                  <a:srgbClr val="000000">
                    <a:lumMod val="65000"/>
                    <a:lumOff val="35000"/>
                  </a:srgbClr>
                </a:solidFill>
              </a:rPr>
              <a:t>Detailed Messaging: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JYSELECA was evaluated in bio-naïve &amp; bio-experienced patients with highly active disease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Demonstrated significant clinical and complete histologic remission at week 58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First therapy to meet ≥6-month CS-free clinical remission endpoint in a pivotal study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JYSELECA demonstrated significant mucosal healing at Week 58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JYSELECA is affective as monotherapy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1A54676-A2EA-4E63-84F3-66A3D87A7194}"/>
              </a:ext>
            </a:extLst>
          </p:cNvPr>
          <p:cNvSpPr/>
          <p:nvPr/>
        </p:nvSpPr>
        <p:spPr bwMode="auto">
          <a:xfrm>
            <a:off x="5816173" y="3605968"/>
            <a:ext cx="1837643" cy="25406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000"/>
              </a:lnSpc>
              <a:spcBef>
                <a:spcPts val="600"/>
              </a:spcBef>
              <a:buClr>
                <a:srgbClr val="C50F3C"/>
              </a:buClr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Safety Messaging Objective:</a:t>
            </a:r>
            <a:r>
              <a:rPr kumimoji="0" lang="en-US" sz="800" b="1" i="0" u="none" strike="noStrike" kern="1200" cap="none" spc="0" normalizeH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US" sz="800" kern="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Highlight new MOA, demonstrated &amp; consistent safety &amp; tolerability profile</a:t>
            </a:r>
          </a:p>
          <a:p>
            <a:pPr>
              <a:lnSpc>
                <a:spcPts val="1000"/>
              </a:lnSpc>
              <a:spcBef>
                <a:spcPts val="600"/>
              </a:spcBef>
              <a:buClr>
                <a:srgbClr val="C50F3C"/>
              </a:buClr>
              <a:defRPr/>
            </a:pPr>
            <a:r>
              <a:rPr lang="en-US" sz="800" b="1">
                <a:solidFill>
                  <a:srgbClr val="000000">
                    <a:lumMod val="65000"/>
                    <a:lumOff val="35000"/>
                  </a:srgbClr>
                </a:solidFill>
              </a:rPr>
              <a:t>Detailed Messaging: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JYSELECA is a JAK1-preferential inhibitor with &gt;5x potency for JAK1 over other JAK isoforms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Demonstrated safety and tolerability profile in UC studies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Low rates of special interest AEs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Low rates of serious AEs similar to placebo &amp; low discontinuation rates (&lt;5%)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Consistent safety profile across 7 studies in RA patients with over 5400 patient years of clinical exposure 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AA1D597-0ACC-4422-B15A-DBE8EC5A5CAC}"/>
              </a:ext>
            </a:extLst>
          </p:cNvPr>
          <p:cNvSpPr/>
          <p:nvPr/>
        </p:nvSpPr>
        <p:spPr bwMode="auto">
          <a:xfrm>
            <a:off x="8008046" y="3602270"/>
            <a:ext cx="1837643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lang="en-US" sz="800" b="1">
                <a:solidFill>
                  <a:srgbClr val="000000">
                    <a:lumMod val="65000"/>
                    <a:lumOff val="35000"/>
                  </a:srgbClr>
                </a:solidFill>
              </a:rPr>
              <a:t>Convenience Messaging Objective: </a:t>
            </a: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Leverage the simplicity of oral ‘away from hospital’ treatment</a:t>
            </a:r>
          </a:p>
          <a:p>
            <a:pPr fontAlgn="auto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b="1" kern="0">
                <a:solidFill>
                  <a:srgbClr val="000000">
                    <a:lumMod val="65000"/>
                    <a:lumOff val="35000"/>
                  </a:srgbClr>
                </a:solidFill>
                <a:cs typeface="Arial" charset="0"/>
              </a:rPr>
              <a:t>Detailed Messaging:</a:t>
            </a:r>
            <a:endParaRPr lang="en-US" sz="800" b="1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JYSELECA is a simple once-daily 200-mg oral tablet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Same dose for induction and maintenance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Minimal monitoring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No immunogenicity and TDM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No infusions or injections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Limited need for hospital visits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D394CE0-AE47-4921-A71C-7EFD8DD27030}"/>
              </a:ext>
            </a:extLst>
          </p:cNvPr>
          <p:cNvSpPr/>
          <p:nvPr/>
        </p:nvSpPr>
        <p:spPr bwMode="auto">
          <a:xfrm>
            <a:off x="10222180" y="3613567"/>
            <a:ext cx="1837643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Affirm positive experiences</a:t>
            </a:r>
            <a:r>
              <a:rPr kumimoji="0" lang="en-GB" sz="800" b="1" i="0" u="none" strike="noStrike" kern="1200" cap="none" spc="0" normalizeH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1200" cap="none" spc="0" normalizeH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with JYSELECA and support use as advanced treatment of choice.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GB" sz="800" b="1" baseline="0">
                <a:solidFill>
                  <a:srgbClr val="00463E"/>
                </a:solidFill>
              </a:rPr>
              <a:t>Identify</a:t>
            </a:r>
            <a:r>
              <a:rPr lang="en-GB" sz="800" b="1">
                <a:solidFill>
                  <a:srgbClr val="00463E"/>
                </a:solidFill>
              </a:rPr>
              <a:t> potential advocates </a:t>
            </a:r>
            <a:r>
              <a:rPr lang="en-GB" sz="800">
                <a:solidFill>
                  <a:srgbClr val="00463E"/>
                </a:solidFill>
              </a:rPr>
              <a:t>and influencers.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0BB1B5A-73CC-4810-BC64-88E09854EF12}"/>
              </a:ext>
            </a:extLst>
          </p:cNvPr>
          <p:cNvSpPr/>
          <p:nvPr/>
        </p:nvSpPr>
        <p:spPr bwMode="auto">
          <a:xfrm>
            <a:off x="3608898" y="6180614"/>
            <a:ext cx="1925930" cy="2609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900">
                <a:solidFill>
                  <a:srgbClr val="000000"/>
                </a:solidFill>
              </a:rPr>
              <a:t>Refer to Message Source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19F2DA-4449-410D-9E3C-236F04364FC6}"/>
              </a:ext>
            </a:extLst>
          </p:cNvPr>
          <p:cNvSpPr/>
          <p:nvPr/>
        </p:nvSpPr>
        <p:spPr bwMode="auto">
          <a:xfrm>
            <a:off x="5816865" y="6180614"/>
            <a:ext cx="1879442" cy="2609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900">
                <a:solidFill>
                  <a:srgbClr val="000000"/>
                </a:solidFill>
              </a:rPr>
              <a:t>Refer to Message Source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151B00-4CC0-44D3-B916-E5197DC7C909}"/>
              </a:ext>
            </a:extLst>
          </p:cNvPr>
          <p:cNvSpPr/>
          <p:nvPr/>
        </p:nvSpPr>
        <p:spPr bwMode="auto">
          <a:xfrm>
            <a:off x="8018662" y="6180614"/>
            <a:ext cx="1891780" cy="2609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900">
                <a:solidFill>
                  <a:srgbClr val="000000"/>
                </a:solidFill>
              </a:rPr>
              <a:t>Refer to Message Source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716938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76904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65471" y="1478133"/>
            <a:ext cx="1885612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47813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75267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50420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76904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76904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87652" y="543273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182" y="557545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78436" y="531942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75899" y="543981"/>
            <a:ext cx="3893769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Behaviour: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Uses 1</a:t>
            </a:r>
            <a:r>
              <a:rPr kumimoji="0" lang="en-GB" sz="800" b="0" i="0" u="none" strike="noStrike" kern="0" cap="none" spc="0" normalizeH="0" baseline="3000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st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line in bio-naive</a:t>
            </a:r>
            <a:r>
              <a:rPr lang="en-GB" sz="800" kern="0" noProof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.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Uses JYSELECA  as their advanced treatment of choice.</a:t>
            </a:r>
          </a:p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Belief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: JYSELECA’s efficacy, safety and convenience data is comprehensive and differentiating</a:t>
            </a:r>
            <a:r>
              <a:rPr lang="en-GB" sz="800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.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I will identify candidates to trial first line.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5539" y="593933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85130" y="546020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Behaviour: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Uses JAK inhibitors in 2nd/3rd line in a flexible approach. Persists within the same tx class.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lang="en-GB" sz="800" b="1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Belief: 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Flexible approach is optimal</a:t>
            </a:r>
            <a:r>
              <a:rPr lang="en-GB" sz="800" kern="0" noProof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. </a:t>
            </a:r>
            <a:r>
              <a:rPr lang="en-GB" sz="800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M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ucosal healing &amp; long-term remission are key treatment goals.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286A5-8DE6-4319-88B7-F3FBD408DE95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113756" y="64199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41746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Adoption Stage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372844" y="1216522"/>
            <a:ext cx="18965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Current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7361-4668-47C4-B638-DD151825387B}"/>
              </a:ext>
            </a:extLst>
          </p:cNvPr>
          <p:cNvSpPr txBox="1"/>
          <p:nvPr/>
        </p:nvSpPr>
        <p:spPr>
          <a:xfrm>
            <a:off x="3573437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Try 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JYSELECA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0F49DA-9F5F-4039-A628-89559720E43D}"/>
              </a:ext>
            </a:extLst>
          </p:cNvPr>
          <p:cNvSpPr txBox="1"/>
          <p:nvPr/>
        </p:nvSpPr>
        <p:spPr>
          <a:xfrm>
            <a:off x="5747421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Expand Use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9A35C6-1BBD-460C-9D75-63125215463C}"/>
              </a:ext>
            </a:extLst>
          </p:cNvPr>
          <p:cNvSpPr txBox="1"/>
          <p:nvPr/>
        </p:nvSpPr>
        <p:spPr>
          <a:xfrm>
            <a:off x="7988007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2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nd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211ECC-A6F8-43B2-B7D8-942CE0B6A381}"/>
              </a:ext>
            </a:extLst>
          </p:cNvPr>
          <p:cNvSpPr txBox="1"/>
          <p:nvPr/>
        </p:nvSpPr>
        <p:spPr>
          <a:xfrm>
            <a:off x="10178689" y="1200433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1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st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 in bio-naive </a:t>
            </a: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54980" y="523917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9000">
                <a:srgbClr val="F7F2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55E9FF88-FCBE-4A56-8CCD-B1876A44B3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812" y="19923"/>
            <a:ext cx="516013" cy="51601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E1982E0-5617-42C0-9E61-8C3AFFAEEEAA}"/>
              </a:ext>
            </a:extLst>
          </p:cNvPr>
          <p:cNvSpPr/>
          <p:nvPr/>
        </p:nvSpPr>
        <p:spPr>
          <a:xfrm>
            <a:off x="10797537" y="84014"/>
            <a:ext cx="647160" cy="3878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>
              <a:defRPr/>
            </a:pPr>
            <a:r>
              <a:rPr lang="en-GB" sz="798" b="1">
                <a:solidFill>
                  <a:srgbClr val="F58800"/>
                </a:solidFill>
                <a:latin typeface="Arial" panose="020B0604020202020204"/>
              </a:rPr>
              <a:t>SCIENCE FIRST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BCABD3-247A-4F34-9090-883DA84BF9F3}"/>
              </a:ext>
            </a:extLst>
          </p:cNvPr>
          <p:cNvSpPr/>
          <p:nvPr/>
        </p:nvSpPr>
        <p:spPr>
          <a:xfrm>
            <a:off x="10366694" y="5323561"/>
            <a:ext cx="1837643" cy="105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560B538-214D-448D-80F7-DD92DD067E18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04A6545-B20E-4008-9257-D185B5FAFD39}"/>
              </a:ext>
            </a:extLst>
          </p:cNvPr>
          <p:cNvSpPr txBox="1"/>
          <p:nvPr/>
        </p:nvSpPr>
        <p:spPr>
          <a:xfrm>
            <a:off x="234448" y="2171579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BB37FE4-1546-41D4-B29A-E7CBDABC6ECF}"/>
              </a:ext>
            </a:extLst>
          </p:cNvPr>
          <p:cNvSpPr txBox="1"/>
          <p:nvPr/>
        </p:nvSpPr>
        <p:spPr>
          <a:xfrm>
            <a:off x="239616" y="4756516"/>
            <a:ext cx="2745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 Source / Channel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3E3D297-1E5F-471F-8863-69B7404A5CEC}"/>
              </a:ext>
            </a:extLst>
          </p:cNvPr>
          <p:cNvSpPr/>
          <p:nvPr/>
        </p:nvSpPr>
        <p:spPr bwMode="auto">
          <a:xfrm>
            <a:off x="3598283" y="2154317"/>
            <a:ext cx="1885612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Efficacy Messaging</a:t>
            </a:r>
            <a:r>
              <a:rPr kumimoji="0" lang="en-US" sz="800" b="1" i="0" u="none" strike="noStrike" kern="1200" cap="none" spc="0" normalizeH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 Objective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  <a:r>
              <a:rPr kumimoji="0" lang="en-GB" sz="80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US" sz="800" noProof="0" err="1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vv</a:t>
            </a:r>
            <a:endParaRPr lang="en-US" sz="800">
              <a:solidFill>
                <a:srgbClr val="000000">
                  <a:lumMod val="65000"/>
                  <a:lumOff val="35000"/>
                </a:srgbClr>
              </a:solidFill>
              <a:latin typeface="+mn-lt"/>
              <a:ea typeface="Arial" charset="0"/>
              <a:cs typeface="Arial" charset="0"/>
            </a:endParaRPr>
          </a:p>
          <a:p>
            <a:pPr marR="0" lvl="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tabLst/>
              <a:defRPr/>
            </a:pPr>
            <a:r>
              <a:rPr lang="en-US" sz="800" b="1">
                <a:solidFill>
                  <a:srgbClr val="000000">
                    <a:lumMod val="65000"/>
                    <a:lumOff val="35000"/>
                  </a:srgbClr>
                </a:solidFill>
              </a:rPr>
              <a:t>Detailed Messaging: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JYSELECA was evaluated in bio-naïve &amp; bio-experienced patients with highly active disease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Demonstrated significant clinical and complete histologic remission at week 58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First therapy to meet ≥6-month CS-free clinical remission endpoint in a pivotal study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JYSELECA demonstrated significant mucosal healing at Week 58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JYSELECA is affective as monotherapy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1A54676-A2EA-4E63-84F3-66A3D87A7194}"/>
              </a:ext>
            </a:extLst>
          </p:cNvPr>
          <p:cNvSpPr/>
          <p:nvPr/>
        </p:nvSpPr>
        <p:spPr bwMode="auto">
          <a:xfrm>
            <a:off x="5816173" y="2156146"/>
            <a:ext cx="1837643" cy="25406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000"/>
              </a:lnSpc>
              <a:spcBef>
                <a:spcPts val="600"/>
              </a:spcBef>
              <a:buClr>
                <a:srgbClr val="C50F3C"/>
              </a:buClr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Safety Messaging Objective:</a:t>
            </a:r>
            <a:r>
              <a:rPr kumimoji="0" lang="en-US" sz="800" b="1" i="0" u="none" strike="noStrike" kern="1200" cap="none" spc="0" normalizeH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US" sz="800" kern="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Highlight new MOA, demonstrated &amp; consistent safety &amp; tolerability profile</a:t>
            </a:r>
          </a:p>
          <a:p>
            <a:pPr>
              <a:lnSpc>
                <a:spcPts val="1000"/>
              </a:lnSpc>
              <a:spcBef>
                <a:spcPts val="600"/>
              </a:spcBef>
              <a:buClr>
                <a:srgbClr val="C50F3C"/>
              </a:buClr>
              <a:defRPr/>
            </a:pPr>
            <a:r>
              <a:rPr lang="en-US" sz="800" b="1">
                <a:solidFill>
                  <a:srgbClr val="000000">
                    <a:lumMod val="65000"/>
                    <a:lumOff val="35000"/>
                  </a:srgbClr>
                </a:solidFill>
              </a:rPr>
              <a:t>Detailed Messaging: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JYSELECA is a JAK1-preferential inhibitor with &gt;5x potency for JAK1 over other JAK isoforms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Demonstrated safety and tolerability profile in UC studies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Low rates of special interest AEs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Low rates of serious AEs similar to placebo &amp; low discontinuation rates (&lt;5%)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Consistent safety profile across 7 studies in RA patients with over 5400 patient years of clinical exposure 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AA1D597-0ACC-4422-B15A-DBE8EC5A5CAC}"/>
              </a:ext>
            </a:extLst>
          </p:cNvPr>
          <p:cNvSpPr/>
          <p:nvPr/>
        </p:nvSpPr>
        <p:spPr bwMode="auto">
          <a:xfrm>
            <a:off x="8008046" y="2152448"/>
            <a:ext cx="1837643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lang="en-US" sz="800" b="1">
                <a:solidFill>
                  <a:srgbClr val="000000">
                    <a:lumMod val="65000"/>
                    <a:lumOff val="35000"/>
                  </a:srgbClr>
                </a:solidFill>
              </a:rPr>
              <a:t>Convenience Messaging Objective: </a:t>
            </a:r>
            <a:r>
              <a:rPr lang="en-US" sz="8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Leverage the simplicity of oral ‘away from hospital’ treatment</a:t>
            </a:r>
          </a:p>
          <a:p>
            <a:pPr fontAlgn="auto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b="1" kern="0">
                <a:solidFill>
                  <a:srgbClr val="000000">
                    <a:lumMod val="65000"/>
                    <a:lumOff val="35000"/>
                  </a:srgbClr>
                </a:solidFill>
                <a:cs typeface="Arial" charset="0"/>
              </a:rPr>
              <a:t>Detailed Messaging:</a:t>
            </a:r>
            <a:endParaRPr lang="en-US" sz="800" b="1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JYSELECA is a simple once-daily 200-mg oral tablet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Same dose for induction and maintenance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Minimal monitoring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No immunogenicity and TDM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No infusions or injections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>
                    <a:lumMod val="65000"/>
                    <a:lumOff val="35000"/>
                  </a:srgbClr>
                </a:solidFill>
              </a:rPr>
              <a:t>Limited need for hospital visits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D394CE0-AE47-4921-A71C-7EFD8DD27030}"/>
              </a:ext>
            </a:extLst>
          </p:cNvPr>
          <p:cNvSpPr/>
          <p:nvPr/>
        </p:nvSpPr>
        <p:spPr bwMode="auto">
          <a:xfrm>
            <a:off x="10222180" y="2163745"/>
            <a:ext cx="1837643" cy="25442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Affirm positive experiences</a:t>
            </a:r>
            <a:r>
              <a:rPr kumimoji="0" lang="en-GB" sz="800" b="1" i="0" u="none" strike="noStrike" kern="1200" cap="none" spc="0" normalizeH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1200" cap="none" spc="0" normalizeH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with JYSELECA and support use as advanced treatment of choice.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GB" sz="800" b="1" baseline="0">
                <a:solidFill>
                  <a:srgbClr val="00463E"/>
                </a:solidFill>
              </a:rPr>
              <a:t>Identify</a:t>
            </a:r>
            <a:r>
              <a:rPr lang="en-GB" sz="800" b="1">
                <a:solidFill>
                  <a:srgbClr val="00463E"/>
                </a:solidFill>
              </a:rPr>
              <a:t> potential advocates </a:t>
            </a:r>
            <a:r>
              <a:rPr lang="en-GB" sz="800">
                <a:solidFill>
                  <a:srgbClr val="00463E"/>
                </a:solidFill>
              </a:rPr>
              <a:t>and influencers.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0BB1B5A-73CC-4810-BC64-88E09854EF12}"/>
              </a:ext>
            </a:extLst>
          </p:cNvPr>
          <p:cNvSpPr/>
          <p:nvPr/>
        </p:nvSpPr>
        <p:spPr bwMode="auto">
          <a:xfrm>
            <a:off x="3608898" y="4754756"/>
            <a:ext cx="1925930" cy="18830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TS - eDA efficacy pages &amp; leave behind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Email - SF 1 RTE 1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Media - SF 1 banner ad and email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Media – SF 1  journal ad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Web - JYSELECA HCP Portal </a:t>
            </a:r>
          </a:p>
          <a:p>
            <a:pPr marL="628650" lvl="1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SF self-led DA</a:t>
            </a:r>
          </a:p>
          <a:p>
            <a:pPr marL="628650" lvl="1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KOL SELECTION video</a:t>
            </a:r>
          </a:p>
          <a:p>
            <a:pPr marL="628650" lvl="1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FAQ Podcasts</a:t>
            </a:r>
          </a:p>
          <a:p>
            <a:pPr marL="171450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Conference - Exhibition Booth</a:t>
            </a:r>
          </a:p>
          <a:p>
            <a:pPr marL="171450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Medical affairs activities</a:t>
            </a:r>
          </a:p>
          <a:p>
            <a:pPr marL="171450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endParaRPr lang="en-US" sz="900">
              <a:solidFill>
                <a:srgbClr val="000000">
                  <a:lumMod val="65000"/>
                  <a:lumOff val="35000"/>
                </a:srgbClr>
              </a:solidFill>
              <a:ea typeface="Arial" charset="0"/>
              <a:cs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19F2DA-4449-410D-9E3C-236F04364FC6}"/>
              </a:ext>
            </a:extLst>
          </p:cNvPr>
          <p:cNvSpPr/>
          <p:nvPr/>
        </p:nvSpPr>
        <p:spPr bwMode="auto">
          <a:xfrm>
            <a:off x="5816865" y="4730792"/>
            <a:ext cx="1879442" cy="18950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TS - eDA - MoA/safety pages &amp; leave behind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Email - SF 2 RTE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Media -  SF 2 banner ad and email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Media - SF 2 journal ad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Web -  JYSELECA HCP Portal </a:t>
            </a:r>
          </a:p>
          <a:p>
            <a:pPr marL="628650" lvl="1" indent="-171450" defTabSz="360000">
              <a:buClr>
                <a:srgbClr val="C50F3C"/>
              </a:buClr>
              <a:buFont typeface="Arial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SGF self-led DA</a:t>
            </a:r>
          </a:p>
          <a:p>
            <a:pPr marL="628650" lvl="1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MoA video</a:t>
            </a:r>
          </a:p>
          <a:p>
            <a:pPr marL="628650" lvl="1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FAQ Podcasts</a:t>
            </a:r>
          </a:p>
          <a:p>
            <a:pPr marL="171450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Conference - Exhibition Booth</a:t>
            </a:r>
          </a:p>
          <a:p>
            <a:pPr marL="171450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Medical affairs activities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151B00-4CC0-44D3-B916-E5197DC7C909}"/>
              </a:ext>
            </a:extLst>
          </p:cNvPr>
          <p:cNvSpPr/>
          <p:nvPr/>
        </p:nvSpPr>
        <p:spPr bwMode="auto">
          <a:xfrm>
            <a:off x="8018662" y="4730792"/>
            <a:ext cx="1891780" cy="18950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TS -  eDA - convenience pages &amp; leave behind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TS - Patient brochure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Email -  SF 3 RTE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Media - SF 3 banner ad and email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Media - SF 3 journal ad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Web - JYSELECA HCP portal</a:t>
            </a:r>
          </a:p>
          <a:p>
            <a:pPr marL="628650" lvl="1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SF self-led DA</a:t>
            </a:r>
          </a:p>
          <a:p>
            <a:pPr marL="628650" lvl="1" indent="-171450" defTabSz="360000"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Real life patient cases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Conference – Exhibition Booth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ea typeface="Arial" charset="0"/>
                <a:cs typeface="Arial" charset="0"/>
              </a:rPr>
              <a:t>Medical affairs activities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78824550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589F985-BB04-44D0-AC0A-2EF6FA4E73DB}"/>
              </a:ext>
            </a:extLst>
          </p:cNvPr>
          <p:cNvSpPr/>
          <p:nvPr/>
        </p:nvSpPr>
        <p:spPr>
          <a:xfrm>
            <a:off x="10366694" y="5323561"/>
            <a:ext cx="1837643" cy="105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76904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65471" y="1478133"/>
            <a:ext cx="1885612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47813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75267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50420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76904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76904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87652" y="543273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182" y="557545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80292" y="513421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75899" y="543981"/>
            <a:ext cx="3893769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Behaviour: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Use 1st line in bio-naïve.</a:t>
            </a:r>
            <a:r>
              <a:rPr kumimoji="0" lang="en-GB" sz="800" b="0" i="0" u="none" strike="noStrike" kern="0" cap="none" spc="0" normalizeH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Uses JYSELECA  as their advanced treatment of choice.</a:t>
            </a:r>
          </a:p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GB" sz="800" b="1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Belief</a:t>
            </a:r>
            <a:r>
              <a:rPr lang="en-GB" sz="800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: I am confident that JYSELECA is the right solution b/c of efficacy/safety and convenience. I have candidates to trial JYSELECA first-line.</a:t>
            </a: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rgbClr val="717471">
                  <a:lumMod val="75000"/>
                </a:srgbClr>
              </a:solidFill>
              <a:effectLst/>
              <a:uLnTx/>
              <a:uFillTx/>
              <a:latin typeface="Tahom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5539" y="593933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85130" y="546020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Behaviour: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Use JAKs for a limited number of patients and use steroids for quick symptom relief &amp; QoL.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lang="en-GB" sz="800" b="1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Belief: 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Top-down approach is optimal.</a:t>
            </a:r>
            <a:r>
              <a:rPr kumimoji="0" lang="en-GB" sz="800" i="0" u="none" strike="noStrike" kern="0" cap="none" spc="0" normalizeH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 Patient preference is important</a:t>
            </a:r>
            <a:r>
              <a:rPr lang="en-GB" sz="800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.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Excited about the JAK-STAT pathway.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286A5-8DE6-4319-88B7-F3FBD408DE95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113756" y="64199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41746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Adoption Stage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372844" y="1216523"/>
            <a:ext cx="18550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b="1">
                <a:solidFill>
                  <a:srgbClr val="00463E"/>
                </a:solidFill>
                <a:latin typeface="Tahoma"/>
              </a:rPr>
              <a:t>Current</a:t>
            </a:r>
            <a:endParaRPr kumimoji="0" lang="en-GB" sz="1100" b="1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7361-4668-47C4-B638-DD151825387B}"/>
              </a:ext>
            </a:extLst>
          </p:cNvPr>
          <p:cNvSpPr txBox="1"/>
          <p:nvPr/>
        </p:nvSpPr>
        <p:spPr>
          <a:xfrm>
            <a:off x="3922016" y="121652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Try JYSELECA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0F49DA-9F5F-4039-A628-89559720E43D}"/>
              </a:ext>
            </a:extLst>
          </p:cNvPr>
          <p:cNvSpPr txBox="1"/>
          <p:nvPr/>
        </p:nvSpPr>
        <p:spPr>
          <a:xfrm>
            <a:off x="5796290" y="1216522"/>
            <a:ext cx="18376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Ask all Patients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9A35C6-1BBD-460C-9D75-63125215463C}"/>
              </a:ext>
            </a:extLst>
          </p:cNvPr>
          <p:cNvSpPr txBox="1"/>
          <p:nvPr/>
        </p:nvSpPr>
        <p:spPr>
          <a:xfrm>
            <a:off x="7983201" y="1216523"/>
            <a:ext cx="18376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2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nd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211ECC-A6F8-43B2-B7D8-942CE0B6A381}"/>
              </a:ext>
            </a:extLst>
          </p:cNvPr>
          <p:cNvSpPr txBox="1"/>
          <p:nvPr/>
        </p:nvSpPr>
        <p:spPr>
          <a:xfrm>
            <a:off x="10202296" y="1200434"/>
            <a:ext cx="18376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1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st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 in bio-naive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679B7D-0627-495E-914B-5CBB4EC4B8CE}"/>
              </a:ext>
            </a:extLst>
          </p:cNvPr>
          <p:cNvSpPr txBox="1"/>
          <p:nvPr/>
        </p:nvSpPr>
        <p:spPr>
          <a:xfrm>
            <a:off x="34083" y="2327515"/>
            <a:ext cx="1289849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Galapagos Goal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A1FAB4-ADEB-4F49-A0DA-BB153ABDC479}"/>
              </a:ext>
            </a:extLst>
          </p:cNvPr>
          <p:cNvSpPr txBox="1"/>
          <p:nvPr/>
        </p:nvSpPr>
        <p:spPr>
          <a:xfrm>
            <a:off x="58870" y="3116168"/>
            <a:ext cx="1289849" cy="376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Barriers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1C14A4-85CF-42E3-8E4E-B355782B6737}"/>
              </a:ext>
            </a:extLst>
          </p:cNvPr>
          <p:cNvSpPr txBox="1"/>
          <p:nvPr/>
        </p:nvSpPr>
        <p:spPr>
          <a:xfrm>
            <a:off x="258410" y="4052740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B03DD2-5668-48D3-B00D-0650D4998297}"/>
              </a:ext>
            </a:extLst>
          </p:cNvPr>
          <p:cNvSpPr/>
          <p:nvPr/>
        </p:nvSpPr>
        <p:spPr bwMode="auto">
          <a:xfrm>
            <a:off x="1360507" y="2078752"/>
            <a:ext cx="1932115" cy="80513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>
                <a:solidFill>
                  <a:srgbClr val="00463E"/>
                </a:solidFill>
                <a:latin typeface="+mj-lt"/>
                <a:ea typeface="Arial" charset="0"/>
                <a:cs typeface="Arial" charset="0"/>
              </a:rPr>
              <a:t>Change behaviour from current limited 1</a:t>
            </a:r>
            <a:r>
              <a:rPr lang="en-US" sz="900" kern="0" baseline="30000">
                <a:solidFill>
                  <a:srgbClr val="00463E"/>
                </a:solidFill>
                <a:latin typeface="+mj-lt"/>
                <a:ea typeface="Arial" charset="0"/>
                <a:cs typeface="Arial" charset="0"/>
              </a:rPr>
              <a:t>st</a:t>
            </a:r>
            <a:r>
              <a:rPr lang="en-US" sz="900" kern="0">
                <a:solidFill>
                  <a:srgbClr val="00463E"/>
                </a:solidFill>
                <a:latin typeface="+mj-lt"/>
                <a:ea typeface="Arial" charset="0"/>
                <a:cs typeface="Arial" charset="0"/>
              </a:rPr>
              <a:t> line JAK inhibitor use to JYSELECA as their advanced treatment of choice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C415A8C-FD4D-48A2-A649-323E37C633D2}"/>
              </a:ext>
            </a:extLst>
          </p:cNvPr>
          <p:cNvSpPr/>
          <p:nvPr/>
        </p:nvSpPr>
        <p:spPr bwMode="auto">
          <a:xfrm>
            <a:off x="1372844" y="2933143"/>
            <a:ext cx="10679429" cy="6493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>
                <a:solidFill>
                  <a:srgbClr val="00463E"/>
                </a:solidFill>
                <a:latin typeface="+mn-lt"/>
                <a:ea typeface="+mn-ea"/>
                <a:cs typeface="+mn-cs"/>
              </a:rPr>
              <a:t>Use of steroids</a:t>
            </a:r>
          </a:p>
          <a:p>
            <a:pPr marL="0" marR="0" lvl="0" indent="0" algn="ctr" defTabSz="91440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>
                <a:solidFill>
                  <a:srgbClr val="00463E"/>
                </a:solidFill>
                <a:latin typeface="+mn-lt"/>
                <a:ea typeface="+mn-ea"/>
                <a:cs typeface="+mn-cs"/>
              </a:rPr>
              <a:t>Convenience as one driver for treatment choice</a:t>
            </a:r>
          </a:p>
          <a:p>
            <a:pPr marL="0" marR="0" lvl="0" indent="0" algn="ctr" defTabSz="91440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>
                <a:solidFill>
                  <a:srgbClr val="00463E"/>
                </a:solidFill>
                <a:latin typeface="+mn-lt"/>
                <a:ea typeface="+mn-ea"/>
                <a:cs typeface="+mn-cs"/>
              </a:rPr>
              <a:t>Safety concerns with some therapies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9EF4606-A9E9-4482-BF2C-8115B90E62FB}"/>
              </a:ext>
            </a:extLst>
          </p:cNvPr>
          <p:cNvSpPr/>
          <p:nvPr/>
        </p:nvSpPr>
        <p:spPr bwMode="auto">
          <a:xfrm>
            <a:off x="1380391" y="3629929"/>
            <a:ext cx="1923188" cy="24261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Detailed in steps 2,3,4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3AC11C-B05A-414D-90A2-B20F968AD3B8}"/>
              </a:ext>
            </a:extLst>
          </p:cNvPr>
          <p:cNvSpPr/>
          <p:nvPr/>
        </p:nvSpPr>
        <p:spPr bwMode="auto">
          <a:xfrm>
            <a:off x="3573437" y="2078752"/>
            <a:ext cx="1885612" cy="80513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>
                <a:solidFill>
                  <a:srgbClr val="00463E"/>
                </a:solidFill>
                <a:latin typeface="+mj-lt"/>
                <a:cs typeface="Arial" charset="0"/>
              </a:rPr>
              <a:t>Identify &amp; trial JYSELECA to achieve rapid control &amp; symptom relief for a patient who is struggling with their symptoms &amp; burden of treatment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A5921CA-6D55-464A-AE73-82896FBC9F4E}"/>
              </a:ext>
            </a:extLst>
          </p:cNvPr>
          <p:cNvSpPr/>
          <p:nvPr/>
        </p:nvSpPr>
        <p:spPr bwMode="auto">
          <a:xfrm>
            <a:off x="5781404" y="2094427"/>
            <a:ext cx="1879442" cy="80513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Ask all patients (naïve/ exp) whether they would prefer an oral treatment providing rapid efficacy &amp; the safety profile that the patient needs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6FE5990-E0DB-43F4-8F6B-0EF6E2BC0EE0}"/>
              </a:ext>
            </a:extLst>
          </p:cNvPr>
          <p:cNvSpPr/>
          <p:nvPr/>
        </p:nvSpPr>
        <p:spPr bwMode="auto">
          <a:xfrm>
            <a:off x="7983201" y="2094427"/>
            <a:ext cx="1891780" cy="80513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00463E"/>
                </a:solidFill>
                <a:latin typeface="+mj-lt"/>
                <a:ea typeface="Arial" charset="0"/>
                <a:cs typeface="Arial" charset="0"/>
              </a:rPr>
              <a:t>Choose JYSELECA </a:t>
            </a:r>
            <a:br>
              <a:rPr lang="en-US" sz="900">
                <a:solidFill>
                  <a:srgbClr val="00463E"/>
                </a:solidFill>
                <a:latin typeface="+mj-lt"/>
                <a:ea typeface="Arial" charset="0"/>
                <a:cs typeface="Arial" charset="0"/>
              </a:rPr>
            </a:br>
            <a:r>
              <a:rPr lang="en-US" sz="900">
                <a:solidFill>
                  <a:srgbClr val="00463E"/>
                </a:solidFill>
                <a:latin typeface="+mj-lt"/>
                <a:ea typeface="Arial" charset="0"/>
                <a:cs typeface="Arial" charset="0"/>
              </a:rPr>
              <a:t>as standard of care oral after first biologic failure as the most simple &amp; convenient solution for their patient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315D806-6186-4D55-AE72-A41187176853}"/>
              </a:ext>
            </a:extLst>
          </p:cNvPr>
          <p:cNvSpPr/>
          <p:nvPr/>
        </p:nvSpPr>
        <p:spPr bwMode="auto">
          <a:xfrm>
            <a:off x="10197335" y="2078752"/>
            <a:ext cx="1850151" cy="80513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00463E"/>
                </a:solidFill>
                <a:latin typeface="+mj-lt"/>
              </a:rPr>
              <a:t>Uses JYSELECA </a:t>
            </a:r>
            <a:br>
              <a:rPr lang="en-US" sz="900">
                <a:solidFill>
                  <a:srgbClr val="00463E"/>
                </a:solidFill>
                <a:latin typeface="+mj-lt"/>
              </a:rPr>
            </a:br>
            <a:r>
              <a:rPr lang="en-US" sz="900">
                <a:solidFill>
                  <a:srgbClr val="00463E"/>
                </a:solidFill>
                <a:latin typeface="+mj-lt"/>
              </a:rPr>
              <a:t>as their advanced treatment of choice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8DEBAC-CC8E-4C61-BD68-0E204AD26EAD}"/>
              </a:ext>
            </a:extLst>
          </p:cNvPr>
          <p:cNvSpPr txBox="1"/>
          <p:nvPr/>
        </p:nvSpPr>
        <p:spPr>
          <a:xfrm>
            <a:off x="33862" y="595472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 Source</a:t>
            </a: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54980" y="523917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9000">
                <a:srgbClr val="F7F2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989A992-3EC2-2943-A75B-C4528E6C1E56}"/>
              </a:ext>
            </a:extLst>
          </p:cNvPr>
          <p:cNvSpPr/>
          <p:nvPr/>
        </p:nvSpPr>
        <p:spPr bwMode="auto">
          <a:xfrm>
            <a:off x="3598283" y="3652068"/>
            <a:ext cx="1885612" cy="238827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ts val="1000"/>
              </a:lnSpc>
              <a:spcBef>
                <a:spcPts val="600"/>
              </a:spcBef>
              <a:buClr>
                <a:srgbClr val="C50F3C"/>
              </a:buClr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Efficacy Messaging Objective:</a:t>
            </a:r>
            <a:r>
              <a:rPr kumimoji="0" lang="en-GB" sz="80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GB" sz="800">
                <a:solidFill>
                  <a:srgbClr val="00463E"/>
                </a:solidFill>
              </a:rPr>
              <a:t>Focus on rapid symptom relief, </a:t>
            </a:r>
            <a:br>
              <a:rPr lang="en-GB" sz="800">
                <a:solidFill>
                  <a:srgbClr val="00463E"/>
                </a:solidFill>
              </a:rPr>
            </a:br>
            <a:r>
              <a:rPr lang="en-GB" sz="800">
                <a:solidFill>
                  <a:srgbClr val="00463E"/>
                </a:solidFill>
              </a:rPr>
              <a:t>sustained efficacy and QoL improvements</a:t>
            </a:r>
          </a:p>
          <a:p>
            <a:pPr marR="0" lvl="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tabLst/>
              <a:defRPr/>
            </a:pPr>
            <a:r>
              <a:rPr lang="en-US" sz="800" b="1">
                <a:solidFill>
                  <a:srgbClr val="00463E"/>
                </a:solidFill>
              </a:rPr>
              <a:t>Detailed Messaging: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It’s time for JYSELECA, a 2</a:t>
            </a:r>
            <a:r>
              <a:rPr kumimoji="0" lang="en-US" sz="800" b="0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nd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 generation, once-daily, oral JAK inhibitor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Rapid reduction in the frequency of bloody diarrhea</a:t>
            </a:r>
            <a:r>
              <a:rPr lang="en-US" sz="800">
                <a:solidFill>
                  <a:srgbClr val="00463E"/>
                </a:solidFill>
              </a:rPr>
              <a:t>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as early as week 2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Mucosal healing with a significant reduction in rectal bleeding and stool frequency at week 10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JYSELECA could help patients return to their normal lives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86D9EA3-8EAE-0849-9572-8DE758CC2CAC}"/>
              </a:ext>
            </a:extLst>
          </p:cNvPr>
          <p:cNvSpPr/>
          <p:nvPr/>
        </p:nvSpPr>
        <p:spPr bwMode="auto">
          <a:xfrm>
            <a:off x="5816173" y="3653896"/>
            <a:ext cx="1837643" cy="23848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000"/>
              </a:lnSpc>
              <a:spcBef>
                <a:spcPts val="600"/>
              </a:spcBef>
              <a:buClr>
                <a:srgbClr val="C50F3C"/>
              </a:buClr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Convenience Messaging</a:t>
            </a:r>
            <a:r>
              <a:rPr kumimoji="0" lang="en-US" sz="800" b="1" i="0" u="none" strike="noStrike" kern="1200" cap="none" spc="0" normalizeH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 Objective: </a:t>
            </a:r>
            <a:r>
              <a:rPr lang="en-US" sz="800" kern="0">
                <a:solidFill>
                  <a:srgbClr val="00463E"/>
                </a:solidFill>
                <a:ea typeface="Arial" charset="0"/>
                <a:cs typeface="Arial" charset="0"/>
              </a:rPr>
              <a:t> Highlight simplicity for the patient that is above and beyond once-daily oral</a:t>
            </a:r>
          </a:p>
          <a:p>
            <a:pPr>
              <a:lnSpc>
                <a:spcPts val="1000"/>
              </a:lnSpc>
              <a:spcBef>
                <a:spcPts val="600"/>
              </a:spcBef>
              <a:buClr>
                <a:srgbClr val="C50F3C"/>
              </a:buClr>
              <a:defRPr/>
            </a:pPr>
            <a:r>
              <a:rPr lang="en-US" sz="800" b="1">
                <a:solidFill>
                  <a:srgbClr val="00463E"/>
                </a:solidFill>
              </a:rPr>
              <a:t>Detailed Messaging: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Side effects/therapeutic drug monitoring &amp; parenteral/sub-cutaneous  administration are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factors contributing to the burden of UC treatment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for some patients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JYSELECA is a simple once-daily 200-mg oral tablet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Same dose for induction and maintenance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Minimal monitoring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No immunogenicity and TDM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5FCBD22-D8A2-3744-AFAF-169BCEF2005E}"/>
              </a:ext>
            </a:extLst>
          </p:cNvPr>
          <p:cNvSpPr/>
          <p:nvPr/>
        </p:nvSpPr>
        <p:spPr bwMode="auto">
          <a:xfrm>
            <a:off x="7968165" y="3659967"/>
            <a:ext cx="1837643" cy="238827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b="1">
                <a:solidFill>
                  <a:srgbClr val="00463E"/>
                </a:solidFill>
              </a:rPr>
              <a:t>Safety Messaging Objective: </a:t>
            </a:r>
            <a:r>
              <a:rPr lang="en-US" sz="800">
                <a:solidFill>
                  <a:srgbClr val="00463E"/>
                </a:solidFill>
              </a:rPr>
              <a:t>Address any potential safety concerns and be reassured of the simple choice</a:t>
            </a:r>
          </a:p>
          <a:p>
            <a:pPr fontAlgn="auto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b="1" kern="0">
                <a:solidFill>
                  <a:srgbClr val="00463E"/>
                </a:solidFill>
                <a:cs typeface="Arial" charset="0"/>
              </a:rPr>
              <a:t>Detailed Messaging</a:t>
            </a:r>
            <a:endParaRPr lang="en-US" sz="800" b="1">
              <a:solidFill>
                <a:srgbClr val="00463E"/>
              </a:solidFill>
            </a:endParaRP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463E"/>
                </a:solidFill>
              </a:rPr>
              <a:t>JYSELECA is a JAK1-preferential inhibitor with &gt;5x potency for JAK1 over other JAK isoforms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Demonstrated safety and tolerability profile in UC studies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Low rates of special interest Aes</a:t>
            </a:r>
            <a:endParaRPr lang="en-US" sz="800">
              <a:solidFill>
                <a:srgbClr val="00463E"/>
              </a:solidFill>
            </a:endParaRP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Low rates of serious AEs similar to placebo &amp; low discontinuation rates (&lt;5%)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463E"/>
                </a:solidFill>
              </a:rPr>
              <a:t>Jyseleca is the simple solution for you and your patients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C99A9D1-4A9C-1946-AABD-3D330F17836D}"/>
              </a:ext>
            </a:extLst>
          </p:cNvPr>
          <p:cNvSpPr/>
          <p:nvPr/>
        </p:nvSpPr>
        <p:spPr bwMode="auto">
          <a:xfrm>
            <a:off x="10222180" y="3661496"/>
            <a:ext cx="1837643" cy="238827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00463E"/>
                </a:solidFill>
              </a:rPr>
              <a:t>Affirm positive experiences </a:t>
            </a:r>
            <a:r>
              <a:rPr lang="en-GB" sz="800">
                <a:solidFill>
                  <a:srgbClr val="00463E"/>
                </a:solidFill>
              </a:rPr>
              <a:t>with JYSELECA and support use as advanced treatment of choice.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00463E"/>
                </a:solidFill>
              </a:rPr>
              <a:t>Identify potential advocates </a:t>
            </a:r>
            <a:r>
              <a:rPr lang="en-GB" sz="800">
                <a:solidFill>
                  <a:srgbClr val="00463E"/>
                </a:solidFill>
              </a:rPr>
              <a:t>and influencers.</a:t>
            </a:r>
          </a:p>
        </p:txBody>
      </p:sp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4664F985-2EFB-412B-B229-307E67E5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2908" y="19923"/>
            <a:ext cx="530917" cy="512064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B7E13DA-9A21-465A-A7CB-C45335B5EA8D}"/>
              </a:ext>
            </a:extLst>
          </p:cNvPr>
          <p:cNvSpPr/>
          <p:nvPr/>
        </p:nvSpPr>
        <p:spPr>
          <a:xfrm>
            <a:off x="10803357" y="84014"/>
            <a:ext cx="635520" cy="38783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>
              <a:defRPr/>
            </a:pPr>
            <a:r>
              <a:rPr lang="en-GB" sz="798" b="1">
                <a:solidFill>
                  <a:srgbClr val="C00000"/>
                </a:solidFill>
                <a:latin typeface="Arial" panose="020B0604020202020204"/>
              </a:rPr>
              <a:t>PATIENT FIRST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6669CD-718A-4546-A19B-4E27A6BB17D8}"/>
              </a:ext>
            </a:extLst>
          </p:cNvPr>
          <p:cNvSpPr/>
          <p:nvPr/>
        </p:nvSpPr>
        <p:spPr bwMode="auto">
          <a:xfrm>
            <a:off x="1395968" y="6086523"/>
            <a:ext cx="1932115" cy="2877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Refer to Asset </a:t>
            </a:r>
            <a:r>
              <a:rPr lang="en-GB" sz="900">
                <a:solidFill>
                  <a:srgbClr val="00463E"/>
                </a:solidFill>
              </a:rPr>
              <a:t>Overview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 Slide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A4A6BD-1AF1-4E75-AF45-55512A364A3C}"/>
              </a:ext>
            </a:extLst>
          </p:cNvPr>
          <p:cNvSpPr/>
          <p:nvPr/>
        </p:nvSpPr>
        <p:spPr bwMode="auto">
          <a:xfrm>
            <a:off x="3608898" y="6086523"/>
            <a:ext cx="1925930" cy="2877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Refer to Asset </a:t>
            </a:r>
            <a:r>
              <a:rPr lang="en-GB" sz="900">
                <a:solidFill>
                  <a:srgbClr val="00463E"/>
                </a:solidFill>
              </a:rPr>
              <a:t>Overview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149F32E-2904-45EB-8937-88D3449253C8}"/>
              </a:ext>
            </a:extLst>
          </p:cNvPr>
          <p:cNvSpPr/>
          <p:nvPr/>
        </p:nvSpPr>
        <p:spPr bwMode="auto">
          <a:xfrm>
            <a:off x="5816865" y="6086523"/>
            <a:ext cx="1879442" cy="2877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Refer to Asset </a:t>
            </a:r>
            <a:r>
              <a:rPr lang="en-GB" sz="900">
                <a:solidFill>
                  <a:srgbClr val="00463E"/>
                </a:solidFill>
              </a:rPr>
              <a:t>Overview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5EC63B4-C1A1-4494-95C5-E7BAA0FF3628}"/>
              </a:ext>
            </a:extLst>
          </p:cNvPr>
          <p:cNvSpPr/>
          <p:nvPr/>
        </p:nvSpPr>
        <p:spPr bwMode="auto">
          <a:xfrm>
            <a:off x="8018662" y="6086523"/>
            <a:ext cx="1891780" cy="2877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Refer to Asset </a:t>
            </a:r>
            <a:r>
              <a:rPr lang="en-GB" sz="900">
                <a:solidFill>
                  <a:srgbClr val="00463E"/>
                </a:solidFill>
              </a:rPr>
              <a:t>Overview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4180AA2-2857-4E01-B4B1-F57930F6CCD7}"/>
              </a:ext>
            </a:extLst>
          </p:cNvPr>
          <p:cNvSpPr/>
          <p:nvPr/>
        </p:nvSpPr>
        <p:spPr bwMode="auto">
          <a:xfrm>
            <a:off x="10232796" y="6086523"/>
            <a:ext cx="1850151" cy="2877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Refer to Asset </a:t>
            </a:r>
            <a:r>
              <a:rPr lang="en-GB" sz="900">
                <a:solidFill>
                  <a:srgbClr val="00463E"/>
                </a:solidFill>
              </a:rPr>
              <a:t>Overview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2802154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589F985-BB04-44D0-AC0A-2EF6FA4E73DB}"/>
              </a:ext>
            </a:extLst>
          </p:cNvPr>
          <p:cNvSpPr/>
          <p:nvPr/>
        </p:nvSpPr>
        <p:spPr>
          <a:xfrm>
            <a:off x="10366694" y="3801847"/>
            <a:ext cx="1837643" cy="105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76904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65471" y="1478133"/>
            <a:ext cx="1885612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47813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75267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50420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76904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76904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87652" y="543273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182" y="557545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80292" y="513421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75899" y="543981"/>
            <a:ext cx="3893769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Behaviour: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Use 1st line in bio-naïve.</a:t>
            </a:r>
            <a:r>
              <a:rPr kumimoji="0" lang="en-GB" sz="800" b="0" i="0" u="none" strike="noStrike" kern="0" cap="none" spc="0" normalizeH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Uses JYSELECA  as their advanced treatment of choice.</a:t>
            </a:r>
          </a:p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GB" sz="800" b="1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Belief</a:t>
            </a:r>
            <a:r>
              <a:rPr lang="en-GB" sz="800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: I am confident that JYSELECA is the right solution b/c of efficacy/safety and convenience. I have candidates to trial JYSELECA first-line.</a:t>
            </a: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rgbClr val="717471">
                  <a:lumMod val="75000"/>
                </a:srgbClr>
              </a:solidFill>
              <a:effectLst/>
              <a:uLnTx/>
              <a:uFillTx/>
              <a:latin typeface="Tahom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5539" y="593933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85130" y="546020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Behaviour: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Use JAKs for a limited number of patients and use steroids for quick symptom relief &amp; QoL.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lang="en-GB" sz="800" b="1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Belief: 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Top-down approach is optimal.</a:t>
            </a:r>
            <a:r>
              <a:rPr kumimoji="0" lang="en-GB" sz="800" i="0" u="none" strike="noStrike" kern="0" cap="none" spc="0" normalizeH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 Patient preference is important</a:t>
            </a:r>
            <a:r>
              <a:rPr lang="en-GB" sz="800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.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Excited about the JAK-STAT pathway.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113756" y="64199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41746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Adoption Stage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372844" y="1216523"/>
            <a:ext cx="18550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b="1">
                <a:solidFill>
                  <a:srgbClr val="00463E"/>
                </a:solidFill>
                <a:latin typeface="Tahoma"/>
              </a:rPr>
              <a:t>Current</a:t>
            </a:r>
            <a:endParaRPr kumimoji="0" lang="en-GB" sz="1100" b="1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7361-4668-47C4-B638-DD151825387B}"/>
              </a:ext>
            </a:extLst>
          </p:cNvPr>
          <p:cNvSpPr txBox="1"/>
          <p:nvPr/>
        </p:nvSpPr>
        <p:spPr>
          <a:xfrm>
            <a:off x="3922016" y="121652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Try JYSELECA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0F49DA-9F5F-4039-A628-89559720E43D}"/>
              </a:ext>
            </a:extLst>
          </p:cNvPr>
          <p:cNvSpPr txBox="1"/>
          <p:nvPr/>
        </p:nvSpPr>
        <p:spPr>
          <a:xfrm>
            <a:off x="5796290" y="1216522"/>
            <a:ext cx="18376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Ask all Patients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9A35C6-1BBD-460C-9D75-63125215463C}"/>
              </a:ext>
            </a:extLst>
          </p:cNvPr>
          <p:cNvSpPr txBox="1"/>
          <p:nvPr/>
        </p:nvSpPr>
        <p:spPr>
          <a:xfrm>
            <a:off x="7983201" y="1216523"/>
            <a:ext cx="18376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2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nd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211ECC-A6F8-43B2-B7D8-942CE0B6A381}"/>
              </a:ext>
            </a:extLst>
          </p:cNvPr>
          <p:cNvSpPr txBox="1"/>
          <p:nvPr/>
        </p:nvSpPr>
        <p:spPr>
          <a:xfrm>
            <a:off x="10202296" y="1200434"/>
            <a:ext cx="18376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1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st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 in bio-naive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1C14A4-85CF-42E3-8E4E-B355782B6737}"/>
              </a:ext>
            </a:extLst>
          </p:cNvPr>
          <p:cNvSpPr txBox="1"/>
          <p:nvPr/>
        </p:nvSpPr>
        <p:spPr>
          <a:xfrm>
            <a:off x="282372" y="2135631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8DEBAC-CC8E-4C61-BD68-0E204AD26EAD}"/>
              </a:ext>
            </a:extLst>
          </p:cNvPr>
          <p:cNvSpPr txBox="1"/>
          <p:nvPr/>
        </p:nvSpPr>
        <p:spPr>
          <a:xfrm>
            <a:off x="285460" y="4528860"/>
            <a:ext cx="268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 Source / Channel</a:t>
            </a: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54980" y="523917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9000">
                <a:srgbClr val="F7F2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989A992-3EC2-2943-A75B-C4528E6C1E56}"/>
              </a:ext>
            </a:extLst>
          </p:cNvPr>
          <p:cNvSpPr/>
          <p:nvPr/>
        </p:nvSpPr>
        <p:spPr bwMode="auto">
          <a:xfrm>
            <a:off x="3598283" y="2130354"/>
            <a:ext cx="1885612" cy="238827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ts val="1000"/>
              </a:lnSpc>
              <a:spcBef>
                <a:spcPts val="600"/>
              </a:spcBef>
              <a:buClr>
                <a:srgbClr val="C50F3C"/>
              </a:buClr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Efficacy Messaging Objective:</a:t>
            </a:r>
            <a:r>
              <a:rPr kumimoji="0" lang="en-GB" sz="80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GB" sz="800">
                <a:solidFill>
                  <a:srgbClr val="00463E"/>
                </a:solidFill>
              </a:rPr>
              <a:t>Focus on rapid symptom relief, </a:t>
            </a:r>
            <a:br>
              <a:rPr lang="en-GB" sz="800">
                <a:solidFill>
                  <a:srgbClr val="00463E"/>
                </a:solidFill>
              </a:rPr>
            </a:br>
            <a:r>
              <a:rPr lang="en-GB" sz="800">
                <a:solidFill>
                  <a:srgbClr val="00463E"/>
                </a:solidFill>
              </a:rPr>
              <a:t>sustained efficacy and QoL improvements</a:t>
            </a:r>
          </a:p>
          <a:p>
            <a:pPr marR="0" lvl="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tabLst/>
              <a:defRPr/>
            </a:pPr>
            <a:r>
              <a:rPr lang="en-US" sz="800" b="1">
                <a:solidFill>
                  <a:srgbClr val="00463E"/>
                </a:solidFill>
              </a:rPr>
              <a:t>Detailed Messaging: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It’s time for JYSELECA, a 2</a:t>
            </a:r>
            <a:r>
              <a:rPr kumimoji="0" lang="en-US" sz="800" b="0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nd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 generation, once-daily, oral JAK inhibitor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Rapid reduction in the frequency of bloody diarrhea</a:t>
            </a:r>
            <a:r>
              <a:rPr lang="en-US" sz="800">
                <a:solidFill>
                  <a:srgbClr val="00463E"/>
                </a:solidFill>
              </a:rPr>
              <a:t>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as early as week 2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Mucosal healing with a significant reduction in rectal bleeding and stool frequency at week 10</a:t>
            </a:r>
          </a:p>
          <a:p>
            <a:pPr marL="171450" marR="0" lvl="0" indent="-171450" algn="l" defTabSz="914400" rtl="0" eaLnBrk="1" fontAlgn="auto" latinLnBrk="0" hangingPunct="1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Clr>
                <a:srgbClr val="C50F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JYSELECA could help patients return to their normal lives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86D9EA3-8EAE-0849-9572-8DE758CC2CAC}"/>
              </a:ext>
            </a:extLst>
          </p:cNvPr>
          <p:cNvSpPr/>
          <p:nvPr/>
        </p:nvSpPr>
        <p:spPr bwMode="auto">
          <a:xfrm>
            <a:off x="5816173" y="2132182"/>
            <a:ext cx="1837643" cy="23848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000"/>
              </a:lnSpc>
              <a:spcBef>
                <a:spcPts val="600"/>
              </a:spcBef>
              <a:buClr>
                <a:srgbClr val="C50F3C"/>
              </a:buClr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Convenience Messaging</a:t>
            </a:r>
            <a:r>
              <a:rPr kumimoji="0" lang="en-US" sz="800" b="1" i="0" u="none" strike="noStrike" kern="1200" cap="none" spc="0" normalizeH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 Objective: </a:t>
            </a:r>
            <a:r>
              <a:rPr lang="en-US" sz="800" kern="0">
                <a:solidFill>
                  <a:srgbClr val="00463E"/>
                </a:solidFill>
                <a:ea typeface="Arial" charset="0"/>
                <a:cs typeface="Arial" charset="0"/>
              </a:rPr>
              <a:t> Highlight simplicity for the patient that is above and beyond once-daily oral</a:t>
            </a:r>
          </a:p>
          <a:p>
            <a:pPr>
              <a:lnSpc>
                <a:spcPts val="1000"/>
              </a:lnSpc>
              <a:spcBef>
                <a:spcPts val="600"/>
              </a:spcBef>
              <a:buClr>
                <a:srgbClr val="C50F3C"/>
              </a:buClr>
              <a:defRPr/>
            </a:pPr>
            <a:r>
              <a:rPr lang="en-US" sz="800" b="1">
                <a:solidFill>
                  <a:srgbClr val="00463E"/>
                </a:solidFill>
              </a:rPr>
              <a:t>Detailed Messaging: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Side effects/therapeutic drug monitoring &amp; parenteral/sub-cutaneous  administration are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factors contributing to the burden of UC treatment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for some patients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JYSELECA is a simple once-daily 200-mg oral tablet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Same dose for induction and maintenance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Minimal monitoring</a:t>
            </a:r>
          </a:p>
          <a:p>
            <a:pPr marL="171450" indent="-17145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No immunogenicity and TDM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5FCBD22-D8A2-3744-AFAF-169BCEF2005E}"/>
              </a:ext>
            </a:extLst>
          </p:cNvPr>
          <p:cNvSpPr/>
          <p:nvPr/>
        </p:nvSpPr>
        <p:spPr bwMode="auto">
          <a:xfrm>
            <a:off x="8008046" y="2128485"/>
            <a:ext cx="1837643" cy="238827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b="1">
                <a:solidFill>
                  <a:srgbClr val="00463E"/>
                </a:solidFill>
              </a:rPr>
              <a:t>Safety Messaging Objective: </a:t>
            </a:r>
            <a:r>
              <a:rPr lang="en-US" sz="800">
                <a:solidFill>
                  <a:srgbClr val="00463E"/>
                </a:solidFill>
              </a:rPr>
              <a:t>Address any potential safety concerns and be reassured of the simple choice</a:t>
            </a:r>
          </a:p>
          <a:p>
            <a:pPr fontAlgn="auto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b="1" kern="0">
                <a:solidFill>
                  <a:srgbClr val="00463E"/>
                </a:solidFill>
                <a:cs typeface="Arial" charset="0"/>
              </a:rPr>
              <a:t>Detailed Messaging</a:t>
            </a:r>
            <a:endParaRPr lang="en-US" sz="800" b="1">
              <a:solidFill>
                <a:srgbClr val="00463E"/>
              </a:solidFill>
            </a:endParaRP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463E"/>
                </a:solidFill>
              </a:rPr>
              <a:t>JYSELECA is a JAK1-preferential inhibitor with &gt;5x potency for JAK1 over other JAK isoforms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Demonstrated safety and tolerability profile in UC studies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Low rates of special interest Aes</a:t>
            </a:r>
            <a:endParaRPr lang="en-US" sz="800">
              <a:solidFill>
                <a:srgbClr val="00463E"/>
              </a:solidFill>
            </a:endParaRP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ea typeface="+mn-ea"/>
                <a:cs typeface="+mn-cs"/>
              </a:rPr>
              <a:t>Low rates of serious AEs similar to placebo &amp; low discontinuation rates (&lt;5%)</a:t>
            </a:r>
          </a:p>
          <a:p>
            <a:pPr marL="171450" indent="-171450" fontAlgn="auto">
              <a:lnSpc>
                <a:spcPts val="1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800">
                <a:solidFill>
                  <a:srgbClr val="00463E"/>
                </a:solidFill>
              </a:rPr>
              <a:t>Jyseleca is the simple solution for you and your patients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C99A9D1-4A9C-1946-AABD-3D330F17836D}"/>
              </a:ext>
            </a:extLst>
          </p:cNvPr>
          <p:cNvSpPr/>
          <p:nvPr/>
        </p:nvSpPr>
        <p:spPr bwMode="auto">
          <a:xfrm>
            <a:off x="10222180" y="2139782"/>
            <a:ext cx="1837643" cy="238827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00463E"/>
                </a:solidFill>
              </a:rPr>
              <a:t>Affirm positive experiences </a:t>
            </a:r>
            <a:r>
              <a:rPr lang="en-GB" sz="800">
                <a:solidFill>
                  <a:srgbClr val="00463E"/>
                </a:solidFill>
              </a:rPr>
              <a:t>with JYSELECA and support use as advanced treatment of choice.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00463E"/>
                </a:solidFill>
              </a:rPr>
              <a:t>Identify potential advocates </a:t>
            </a:r>
            <a:r>
              <a:rPr lang="en-GB" sz="800">
                <a:solidFill>
                  <a:srgbClr val="00463E"/>
                </a:solidFill>
              </a:rPr>
              <a:t>and influencers.</a:t>
            </a:r>
          </a:p>
        </p:txBody>
      </p:sp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4664F985-2EFB-412B-B229-307E67E5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2908" y="19923"/>
            <a:ext cx="530917" cy="512064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B7E13DA-9A21-465A-A7CB-C45335B5EA8D}"/>
              </a:ext>
            </a:extLst>
          </p:cNvPr>
          <p:cNvSpPr/>
          <p:nvPr/>
        </p:nvSpPr>
        <p:spPr>
          <a:xfrm>
            <a:off x="10803357" y="84014"/>
            <a:ext cx="635520" cy="38783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>
              <a:defRPr/>
            </a:pPr>
            <a:r>
              <a:rPr lang="en-GB" sz="798" b="1">
                <a:solidFill>
                  <a:srgbClr val="C00000"/>
                </a:solidFill>
                <a:latin typeface="Arial" panose="020B0604020202020204"/>
              </a:rPr>
              <a:t>PATIENT FIRST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A4A6BD-1AF1-4E75-AF45-55512A364A3C}"/>
              </a:ext>
            </a:extLst>
          </p:cNvPr>
          <p:cNvSpPr/>
          <p:nvPr/>
        </p:nvSpPr>
        <p:spPr bwMode="auto">
          <a:xfrm>
            <a:off x="3608898" y="4564808"/>
            <a:ext cx="1925930" cy="21688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TS - eDA efficacy pages &amp; leave behind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Email - PF 1 RTE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Media - PF 1 banner ad and email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Media - PF 1 journal ad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Web - JYSELECA HCP Portal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PF self-led DA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FAQ Podcasts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Real life patient cases (bio-naïve)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Conference - Exhibition Booth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Medical affairs activities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149F32E-2904-45EB-8937-88D3449253C8}"/>
              </a:ext>
            </a:extLst>
          </p:cNvPr>
          <p:cNvSpPr/>
          <p:nvPr/>
        </p:nvSpPr>
        <p:spPr bwMode="auto">
          <a:xfrm>
            <a:off x="5816865" y="4564808"/>
            <a:ext cx="1879442" cy="21688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TS - eDA convenience pages &amp; leave behind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Email - PF 2 RTE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Media - PF 2 banner ad and email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Media - PF 2 journal ad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Web - JYSELECA HCP Portal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PF self-led DA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Patient brochure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Real life patient cases (bio-naïve)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Conference - Exhibition Booth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Medical affairs activities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5EC63B4-C1A1-4494-95C5-E7BAA0FF3628}"/>
              </a:ext>
            </a:extLst>
          </p:cNvPr>
          <p:cNvSpPr/>
          <p:nvPr/>
        </p:nvSpPr>
        <p:spPr bwMode="auto">
          <a:xfrm>
            <a:off x="8018662" y="4564808"/>
            <a:ext cx="1891780" cy="21688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TS – eDA safety pages &amp; leave behind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Email – PF 3 RTE 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Media – PF 3 banner ad and email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Media – PF 3 journal ad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Web – JYSELECA HCP Portal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PF self-led DA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MOA video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RMM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FAQ Podcasts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Real life patient cases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Conference - Exhibition Booth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463E"/>
                </a:solidFill>
              </a:rPr>
              <a:t>Medical affairs activities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defRPr/>
            </a:pPr>
            <a:endParaRPr lang="en-GB" sz="900">
              <a:solidFill>
                <a:srgbClr val="00463E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defRPr/>
            </a:pPr>
            <a:endParaRPr lang="en-GB" sz="900">
              <a:solidFill>
                <a:srgbClr val="0046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87238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76904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65471" y="1478133"/>
            <a:ext cx="1885612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47813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75267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50420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76904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76904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87652" y="543273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182" y="557545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78436" y="531942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75899" y="543981"/>
            <a:ext cx="3924747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Behaviour:</a:t>
            </a:r>
            <a:r>
              <a: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Use 2</a:t>
            </a:r>
            <a:r>
              <a:rPr kumimoji="0" lang="en-US" sz="800" i="0" u="none" strike="noStrike" kern="0" cap="none" spc="0" normalizeH="0" baseline="3000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nd</a:t>
            </a:r>
            <a:r>
              <a: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Line</a:t>
            </a:r>
            <a:r>
              <a:rPr lang="en-US" sz="800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 - </a:t>
            </a:r>
            <a:r>
              <a:rPr lang="en-GB" sz="800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s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tart to use JYSELECA as first option after 1st biologic failure based on the positive feedback they have received from patients.</a:t>
            </a:r>
            <a:endParaRPr lang="en-GB" sz="1100" kern="0">
              <a:solidFill>
                <a:srgbClr val="717471">
                  <a:lumMod val="75000"/>
                </a:srgbClr>
              </a:solidFill>
              <a:latin typeface="Tahoma"/>
              <a:cs typeface="Arial" panose="020B0604020202020204" pitchFamily="34" charset="0"/>
            </a:endParaRPr>
          </a:p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Belief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: Experts are recommending new MoAs</a:t>
            </a:r>
            <a:r>
              <a:rPr lang="en-GB" sz="800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.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JYSELECA is a simple &amp; safe new option</a:t>
            </a:r>
            <a:r>
              <a:rPr lang="en-GB" sz="800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.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Considering after 1st biologic failure.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5539" y="593933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85130" y="546020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Behaviour: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Use a cautious step-up approach &amp; very rare use of JAKs.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rgbClr val="DEB3A8">
                  <a:lumMod val="50000"/>
                </a:srgbClr>
              </a:solidFill>
              <a:effectLst/>
              <a:uLnTx/>
              <a:uFillTx/>
              <a:latin typeface="Tahoma"/>
              <a:ea typeface="Helvetica Neue Light"/>
              <a:cs typeface="Arial" panose="020B0604020202020204" pitchFamily="34" charset="0"/>
            </a:endParaRP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lang="en-GB" sz="800" b="1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Belief: 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Cautious step-up approach gives confidence</a:t>
            </a:r>
            <a:r>
              <a:rPr lang="en-GB" sz="800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.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Current therapies work for most patients</a:t>
            </a:r>
            <a:r>
              <a:rPr lang="en-GB" sz="800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.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New MoAs are worth considering.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286A5-8DE6-4319-88B7-F3FBD408DE95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113756" y="64199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41746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Adoption Stage</a:t>
            </a: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54980" y="523917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9000">
                <a:srgbClr val="F7F2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59" name="Google Shape;1324;p4" descr="Icon&#10;&#10;Description automatically generated">
            <a:extLst>
              <a:ext uri="{FF2B5EF4-FFF2-40B4-BE49-F238E27FC236}">
                <a16:creationId xmlns:a16="http://schemas.microsoft.com/office/drawing/2014/main" id="{FDBE9CA4-B8B2-4DE0-947C-321DE67E429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2030" y="42156"/>
            <a:ext cx="530917" cy="51206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9D57C8A7-6ACB-43C3-99B8-3CCC0E468F66}"/>
              </a:ext>
            </a:extLst>
          </p:cNvPr>
          <p:cNvSpPr/>
          <p:nvPr/>
        </p:nvSpPr>
        <p:spPr>
          <a:xfrm>
            <a:off x="10527268" y="115496"/>
            <a:ext cx="937289" cy="347333"/>
          </a:xfrm>
          <a:prstGeom prst="rect">
            <a:avLst/>
          </a:prstGeom>
          <a:solidFill>
            <a:schemeClr val="bg1"/>
          </a:solidFill>
          <a:ln w="28575"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>
              <a:defRPr/>
            </a:pPr>
            <a:r>
              <a:rPr lang="en-GB" sz="798" b="1">
                <a:solidFill>
                  <a:srgbClr val="66CCFF"/>
                </a:solidFill>
                <a:latin typeface="Arial" panose="020B0604020202020204"/>
              </a:rPr>
              <a:t>FAMILIARITY FIRST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F5146EE-94BC-47A5-BA02-91C5512998CE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B1852FEB-737B-46E6-A293-77016C834906}"/>
              </a:ext>
            </a:extLst>
          </p:cNvPr>
          <p:cNvSpPr/>
          <p:nvPr/>
        </p:nvSpPr>
        <p:spPr>
          <a:xfrm>
            <a:off x="10366694" y="5323561"/>
            <a:ext cx="1837643" cy="105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8E03C21-01E5-4530-A5F1-548AFB23357D}"/>
              </a:ext>
            </a:extLst>
          </p:cNvPr>
          <p:cNvCxnSpPr/>
          <p:nvPr/>
        </p:nvCxnSpPr>
        <p:spPr bwMode="auto">
          <a:xfrm>
            <a:off x="0" y="1946288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800167D-90A5-4545-835C-9AABEC85C0AF}"/>
              </a:ext>
            </a:extLst>
          </p:cNvPr>
          <p:cNvSpPr txBox="1"/>
          <p:nvPr/>
        </p:nvSpPr>
        <p:spPr>
          <a:xfrm>
            <a:off x="34083" y="2327515"/>
            <a:ext cx="1289849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Galapagos Goal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AC2F86C-BAE1-405C-A2E0-ADB8FCA96A3D}"/>
              </a:ext>
            </a:extLst>
          </p:cNvPr>
          <p:cNvSpPr txBox="1"/>
          <p:nvPr/>
        </p:nvSpPr>
        <p:spPr>
          <a:xfrm>
            <a:off x="58870" y="3116168"/>
            <a:ext cx="1289849" cy="376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Barriers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5BC5C6-AA8C-4D8F-9FA0-037DD71E7FA1}"/>
              </a:ext>
            </a:extLst>
          </p:cNvPr>
          <p:cNvSpPr txBox="1"/>
          <p:nvPr/>
        </p:nvSpPr>
        <p:spPr>
          <a:xfrm>
            <a:off x="258410" y="4052740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8F91DA-26F7-493F-86FA-55F6D67C4258}"/>
              </a:ext>
            </a:extLst>
          </p:cNvPr>
          <p:cNvSpPr/>
          <p:nvPr/>
        </p:nvSpPr>
        <p:spPr bwMode="auto">
          <a:xfrm>
            <a:off x="1360507" y="2078752"/>
            <a:ext cx="1932115" cy="8447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defTabSz="360000">
              <a:defRPr/>
            </a:pP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Change current </a:t>
            </a:r>
            <a:r>
              <a:rPr lang="en-US" sz="900" kern="0" err="1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behaviour</a:t>
            </a: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from a cautious step-up approach with very rare use of JAKs to a more flexible top-down approach with JYSELECA after 1</a:t>
            </a:r>
            <a:r>
              <a:rPr lang="en-US" sz="900" kern="0" baseline="3000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st</a:t>
            </a: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biologic failure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0DD4D18-F611-4F82-91F3-E324EF9E2C37}"/>
              </a:ext>
            </a:extLst>
          </p:cNvPr>
          <p:cNvSpPr/>
          <p:nvPr/>
        </p:nvSpPr>
        <p:spPr bwMode="auto">
          <a:xfrm>
            <a:off x="1372844" y="2969089"/>
            <a:ext cx="10679429" cy="6134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kern="0">
                <a:solidFill>
                  <a:srgbClr val="00463E"/>
                </a:solidFill>
                <a:latin typeface="+mj-lt"/>
                <a:ea typeface="+mn-ea"/>
                <a:cs typeface="+mn-cs"/>
              </a:rPr>
              <a:t>Satisfied with current therapies</a:t>
            </a:r>
          </a:p>
          <a:p>
            <a:pPr marL="0" marR="0" lvl="0" indent="0" algn="ctr" defTabSz="91440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kern="0">
                <a:solidFill>
                  <a:srgbClr val="00463E"/>
                </a:solidFill>
                <a:latin typeface="+mj-lt"/>
                <a:ea typeface="+mn-ea"/>
                <a:cs typeface="+mn-cs"/>
              </a:rPr>
              <a:t>Anti-TNFs effective &amp; safe</a:t>
            </a:r>
          </a:p>
          <a:p>
            <a:pPr marL="0" marR="0" lvl="0" indent="0" algn="ctr" defTabSz="91440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kern="0">
                <a:solidFill>
                  <a:srgbClr val="00463E"/>
                </a:solidFill>
                <a:latin typeface="+mj-lt"/>
                <a:ea typeface="+mn-ea"/>
                <a:cs typeface="+mn-cs"/>
              </a:rPr>
              <a:t>Safety concern about Jak Class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678A705-D2BD-43BB-AB88-CB693A35DF87}"/>
              </a:ext>
            </a:extLst>
          </p:cNvPr>
          <p:cNvSpPr/>
          <p:nvPr/>
        </p:nvSpPr>
        <p:spPr bwMode="auto">
          <a:xfrm>
            <a:off x="1389777" y="3638218"/>
            <a:ext cx="2032814" cy="24475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800">
              <a:solidFill>
                <a:srgbClr val="00463E"/>
              </a:solidFill>
              <a:ea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</a:rPr>
              <a:t>Detailed in 2,3,4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636FD7-F6A4-423B-A455-D4AFA904C5DF}"/>
              </a:ext>
            </a:extLst>
          </p:cNvPr>
          <p:cNvSpPr/>
          <p:nvPr/>
        </p:nvSpPr>
        <p:spPr bwMode="auto">
          <a:xfrm>
            <a:off x="3573437" y="2078752"/>
            <a:ext cx="1885612" cy="8447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defTabSz="360000">
              <a:defRPr/>
            </a:pP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Open to discuss JYSELECA as a safe &amp; simple option in their treatment paradigm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814D897-4E28-44DB-B2BC-651B5989D9C7}"/>
              </a:ext>
            </a:extLst>
          </p:cNvPr>
          <p:cNvSpPr/>
          <p:nvPr/>
        </p:nvSpPr>
        <p:spPr bwMode="auto">
          <a:xfrm>
            <a:off x="5781404" y="2094427"/>
            <a:ext cx="1879442" cy="8447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defTabSz="360000">
              <a:defRPr/>
            </a:pP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Trial JYSELECA in a </a:t>
            </a:r>
            <a:b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sz="900" kern="0" baseline="3000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rd</a:t>
            </a: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line treatment based </a:t>
            </a:r>
            <a:b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on peer-feedback reassuring on the safety profile – develop a case study on this patient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3AC7511-D7E5-436F-A9AA-CA8EA8D5A0AE}"/>
              </a:ext>
            </a:extLst>
          </p:cNvPr>
          <p:cNvSpPr/>
          <p:nvPr/>
        </p:nvSpPr>
        <p:spPr bwMode="auto">
          <a:xfrm>
            <a:off x="7983201" y="2094427"/>
            <a:ext cx="1891780" cy="8447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defTabSz="360000">
              <a:defRPr/>
            </a:pP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Expand use of </a:t>
            </a:r>
            <a:b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JYSELECA in 3rd line – tried and tested based on their own experience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7F9B15A-B623-4166-9408-29CF24F92AB8}"/>
              </a:ext>
            </a:extLst>
          </p:cNvPr>
          <p:cNvSpPr/>
          <p:nvPr/>
        </p:nvSpPr>
        <p:spPr bwMode="auto">
          <a:xfrm>
            <a:off x="10197335" y="2078752"/>
            <a:ext cx="1850151" cy="8447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Arial" charset="0"/>
                <a:cs typeface="Arial" charset="0"/>
              </a:rPr>
              <a:t>Start to use JYSELECA as the first option after 1st biologic failure based on the positive feedback they have received from their patients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 kern="0">
              <a:solidFill>
                <a:srgbClr val="000000">
                  <a:lumMod val="65000"/>
                  <a:lumOff val="35000"/>
                </a:srgbClr>
              </a:solidFill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71162D3-533B-409C-B713-8CD42C732D83}"/>
              </a:ext>
            </a:extLst>
          </p:cNvPr>
          <p:cNvSpPr txBox="1"/>
          <p:nvPr/>
        </p:nvSpPr>
        <p:spPr>
          <a:xfrm>
            <a:off x="33862" y="6086523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 Source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B272E2-0AAD-4FF8-B482-066F2A60EF14}"/>
              </a:ext>
            </a:extLst>
          </p:cNvPr>
          <p:cNvSpPr/>
          <p:nvPr/>
        </p:nvSpPr>
        <p:spPr bwMode="auto">
          <a:xfrm>
            <a:off x="3598283" y="3619766"/>
            <a:ext cx="1885612" cy="253880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>
                <a:solidFill>
                  <a:srgbClr val="00463E"/>
                </a:solidFill>
              </a:rPr>
              <a:t>Benefits Messaging Objective: </a:t>
            </a:r>
            <a:r>
              <a:rPr lang="en-US" sz="800">
                <a:solidFill>
                  <a:srgbClr val="00463E"/>
                </a:solidFill>
                <a:ea typeface="Arial" charset="0"/>
                <a:cs typeface="Arial" charset="0"/>
              </a:rPr>
              <a:t>Focus on sustained remission and safety in bio-experienced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>
                <a:solidFill>
                  <a:srgbClr val="00463E"/>
                </a:solidFill>
                <a:ea typeface="Arial" charset="0"/>
                <a:cs typeface="Arial" charset="0"/>
              </a:rPr>
              <a:t>Detailed Messaging: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Experts are recommending rapid introduction of advanced therapies to improve patient outcomes </a:t>
            </a:r>
            <a:b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</a:b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in moderate-to-severe UC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Demonstrated significant clinical remission at week 58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First therapy to meet ≥6-month CS-free clinical remission endpoint in a pivotal study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Favourable safety and tolerability profile in UC studies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Consistent safety profile across 7 studies in RA patients with over 5400 patient years of </a:t>
            </a:r>
            <a:b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</a:b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clinical exposure 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20097F0-3492-4E56-932F-1C32E7026B48}"/>
              </a:ext>
            </a:extLst>
          </p:cNvPr>
          <p:cNvSpPr/>
          <p:nvPr/>
        </p:nvSpPr>
        <p:spPr bwMode="auto">
          <a:xfrm>
            <a:off x="5860386" y="3638217"/>
            <a:ext cx="1837643" cy="243278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lang="en-US" sz="800" b="1">
                <a:solidFill>
                  <a:srgbClr val="00463E"/>
                </a:solidFill>
              </a:rPr>
              <a:t>Safety Messaging Objective: </a:t>
            </a:r>
            <a:r>
              <a:rPr lang="en-US" sz="800">
                <a:solidFill>
                  <a:srgbClr val="00463E"/>
                </a:solidFill>
                <a:ea typeface="Arial" charset="0"/>
                <a:cs typeface="Arial" charset="0"/>
              </a:rPr>
              <a:t>Address potential safety concerns by </a:t>
            </a:r>
            <a:br>
              <a:rPr lang="en-US" sz="800">
                <a:solidFill>
                  <a:srgbClr val="00463E"/>
                </a:solidFill>
                <a:ea typeface="Arial" charset="0"/>
                <a:cs typeface="Arial" charset="0"/>
              </a:rPr>
            </a:br>
            <a:r>
              <a:rPr lang="en-US" sz="800">
                <a:solidFill>
                  <a:srgbClr val="00463E"/>
                </a:solidFill>
                <a:ea typeface="Arial" charset="0"/>
                <a:cs typeface="Arial" charset="0"/>
              </a:rPr>
              <a:t>leveraging preferential MOA</a:t>
            </a:r>
          </a:p>
          <a:p>
            <a:pPr lvl="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defRPr/>
            </a:pPr>
            <a:r>
              <a:rPr lang="en-US" sz="800" b="1">
                <a:solidFill>
                  <a:srgbClr val="00463E"/>
                </a:solidFill>
              </a:rPr>
              <a:t>Detailed Messaging: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It’s time to consider JYSELECA, a 2nd generation, once-daily, oral JAK inhibitor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Demonstrated safety and tolerability profile in </a:t>
            </a:r>
            <a:b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</a:b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UC studies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Low rates of special interest AEs 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Low rates of serious AEs similar to placebo &amp; llow discontinuation rates (&lt;5%)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JYSELECA demonstrated significant mucosal healing at week 58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D2A414A-F1B2-4BED-ACA4-27475B2AF10B}"/>
              </a:ext>
            </a:extLst>
          </p:cNvPr>
          <p:cNvSpPr/>
          <p:nvPr/>
        </p:nvSpPr>
        <p:spPr bwMode="auto">
          <a:xfrm>
            <a:off x="8008046" y="3638217"/>
            <a:ext cx="1837643" cy="24362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lang="en-US" sz="800" b="1">
                <a:solidFill>
                  <a:srgbClr val="00463E"/>
                </a:solidFill>
              </a:rPr>
              <a:t>Convenience Messaging Objective: </a:t>
            </a:r>
            <a:r>
              <a:rPr lang="en-US" sz="800">
                <a:solidFill>
                  <a:srgbClr val="00463E"/>
                </a:solidFill>
              </a:rPr>
              <a:t>Highlight simplicity for the patient and no immunogenicity</a:t>
            </a:r>
          </a:p>
          <a:p>
            <a:pPr fontAlgn="auto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b="1" kern="0">
                <a:solidFill>
                  <a:srgbClr val="00463E"/>
                </a:solidFill>
                <a:cs typeface="Arial" charset="0"/>
              </a:rPr>
              <a:t>Detailed Messaging</a:t>
            </a:r>
            <a:endParaRPr lang="en-US" sz="800" b="1">
              <a:solidFill>
                <a:srgbClr val="00463E"/>
              </a:solidFill>
            </a:endParaRP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JYSELECA is a simple once-daily 200-mg oral tablet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No immunogenicity and TDM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Same dose for induction and maintenance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Minimal monitoring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JYSELECA could help patients return to their normal lives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AB6C0E3-B9C8-4ABB-A4A6-4742201D508C}"/>
              </a:ext>
            </a:extLst>
          </p:cNvPr>
          <p:cNvSpPr/>
          <p:nvPr/>
        </p:nvSpPr>
        <p:spPr bwMode="auto">
          <a:xfrm>
            <a:off x="10222180" y="3649514"/>
            <a:ext cx="1837643" cy="24362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00463E"/>
                </a:solidFill>
              </a:rPr>
              <a:t>Affirm positive experiences </a:t>
            </a:r>
            <a:r>
              <a:rPr lang="en-GB" sz="800">
                <a:solidFill>
                  <a:srgbClr val="00463E"/>
                </a:solidFill>
              </a:rPr>
              <a:t>with JYSELECA and support use as 2L advanced treatment of choice.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9CEFD19-A6CF-4CC3-AE26-C15DCA24EBEF}"/>
              </a:ext>
            </a:extLst>
          </p:cNvPr>
          <p:cNvSpPr/>
          <p:nvPr/>
        </p:nvSpPr>
        <p:spPr bwMode="auto">
          <a:xfrm>
            <a:off x="1489962" y="6182260"/>
            <a:ext cx="1932115" cy="2609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Refer to Asset </a:t>
            </a:r>
            <a:r>
              <a:rPr lang="en-GB" sz="900">
                <a:solidFill>
                  <a:srgbClr val="000000"/>
                </a:solidFill>
                <a:latin typeface="Tahoma"/>
              </a:rPr>
              <a:t>Overview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 Slide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4DC399D-A938-46B2-99FC-9A93E5695A49}"/>
              </a:ext>
            </a:extLst>
          </p:cNvPr>
          <p:cNvSpPr/>
          <p:nvPr/>
        </p:nvSpPr>
        <p:spPr bwMode="auto">
          <a:xfrm>
            <a:off x="5822332" y="6182260"/>
            <a:ext cx="1879442" cy="2609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Refer to Asset </a:t>
            </a:r>
            <a:r>
              <a:rPr lang="en-GB" sz="900">
                <a:solidFill>
                  <a:srgbClr val="000000"/>
                </a:solidFill>
                <a:latin typeface="Tahoma"/>
              </a:rPr>
              <a:t>Overview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5E7F0E7-F721-4525-AC9A-B5ED3E700809}"/>
              </a:ext>
            </a:extLst>
          </p:cNvPr>
          <p:cNvSpPr/>
          <p:nvPr/>
        </p:nvSpPr>
        <p:spPr bwMode="auto">
          <a:xfrm>
            <a:off x="8024129" y="6182260"/>
            <a:ext cx="1891780" cy="2609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Refer to Asset </a:t>
            </a:r>
            <a:r>
              <a:rPr lang="en-GB" sz="900">
                <a:solidFill>
                  <a:srgbClr val="000000"/>
                </a:solidFill>
                <a:latin typeface="Tahoma"/>
              </a:rPr>
              <a:t>Overview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C01CC87-EF6F-4704-9BC9-8168F3BA514D}"/>
              </a:ext>
            </a:extLst>
          </p:cNvPr>
          <p:cNvSpPr/>
          <p:nvPr/>
        </p:nvSpPr>
        <p:spPr bwMode="auto">
          <a:xfrm>
            <a:off x="10238263" y="6182260"/>
            <a:ext cx="1850151" cy="2609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Refer to Asset </a:t>
            </a:r>
            <a:r>
              <a:rPr lang="en-GB" sz="900">
                <a:solidFill>
                  <a:srgbClr val="000000"/>
                </a:solidFill>
                <a:latin typeface="Tahoma"/>
              </a:rPr>
              <a:t>Overview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65B33BD-A1B2-44B2-B0B7-70B9E18555F7}"/>
              </a:ext>
            </a:extLst>
          </p:cNvPr>
          <p:cNvSpPr txBox="1"/>
          <p:nvPr/>
        </p:nvSpPr>
        <p:spPr>
          <a:xfrm>
            <a:off x="3589329" y="1216522"/>
            <a:ext cx="18965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Discuss JYSELECA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3464383-DE0D-4604-8FC4-E7B662FD3414}"/>
              </a:ext>
            </a:extLst>
          </p:cNvPr>
          <p:cNvSpPr txBox="1"/>
          <p:nvPr/>
        </p:nvSpPr>
        <p:spPr>
          <a:xfrm>
            <a:off x="5789922" y="1216522"/>
            <a:ext cx="18850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Trial JYSELECA in 3</a:t>
            </a:r>
            <a:r>
              <a:rPr kumimoji="0" lang="en-GB" sz="105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rd</a:t>
            </a: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C57A4A-1B8B-41C1-BEEE-EEDF708D03A4}"/>
              </a:ext>
            </a:extLst>
          </p:cNvPr>
          <p:cNvSpPr txBox="1"/>
          <p:nvPr/>
        </p:nvSpPr>
        <p:spPr>
          <a:xfrm>
            <a:off x="7963906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Expand Use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C582EF0-55EE-4AD4-9BFC-0EADA7CAC192}"/>
              </a:ext>
            </a:extLst>
          </p:cNvPr>
          <p:cNvSpPr txBox="1"/>
          <p:nvPr/>
        </p:nvSpPr>
        <p:spPr>
          <a:xfrm>
            <a:off x="10204492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2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nd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372844" y="1216523"/>
            <a:ext cx="18550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b="1">
                <a:solidFill>
                  <a:srgbClr val="00463E"/>
                </a:solidFill>
                <a:latin typeface="Tahoma"/>
              </a:rPr>
              <a:t>Current</a:t>
            </a:r>
            <a:endParaRPr kumimoji="0" lang="en-GB" sz="1100" b="1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4DC399D-A938-46B2-99FC-9A93E5695A49}"/>
              </a:ext>
            </a:extLst>
          </p:cNvPr>
          <p:cNvSpPr/>
          <p:nvPr/>
        </p:nvSpPr>
        <p:spPr bwMode="auto">
          <a:xfrm>
            <a:off x="3602526" y="6190880"/>
            <a:ext cx="1879442" cy="2609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Refer to Asset </a:t>
            </a:r>
            <a:r>
              <a:rPr lang="en-GB" sz="900">
                <a:solidFill>
                  <a:srgbClr val="000000"/>
                </a:solidFill>
                <a:latin typeface="Tahoma"/>
              </a:rPr>
              <a:t>Overview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 Slide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422065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76904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65471" y="1478133"/>
            <a:ext cx="1885612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47813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47813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75267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50420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76904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76904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52057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87652" y="543273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182" y="557545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78436" y="531942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75899" y="543981"/>
            <a:ext cx="3893769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Behaviour:</a:t>
            </a:r>
            <a:r>
              <a: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Use 2</a:t>
            </a:r>
            <a:r>
              <a:rPr kumimoji="0" lang="en-US" sz="800" i="0" u="none" strike="noStrike" kern="0" cap="none" spc="0" normalizeH="0" baseline="3000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nd</a:t>
            </a:r>
            <a:r>
              <a: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 Line</a:t>
            </a:r>
            <a:r>
              <a:rPr lang="en-US" sz="800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 - s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tart to use JYSELECA as first option after 1st biologic failure based on the positive feedback they have received from patients</a:t>
            </a:r>
            <a:endParaRPr lang="en-GB" sz="1100" kern="0">
              <a:solidFill>
                <a:srgbClr val="717471">
                  <a:lumMod val="75000"/>
                </a:srgbClr>
              </a:solidFill>
              <a:latin typeface="Tahoma"/>
              <a:cs typeface="Arial" panose="020B0604020202020204" pitchFamily="34" charset="0"/>
            </a:endParaRPr>
          </a:p>
          <a:p>
            <a:pPr marL="116413" marR="0" lvl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Belief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: Experts are recommending new MoAs</a:t>
            </a:r>
            <a:r>
              <a:rPr lang="en-GB" sz="800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.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JYSELECA is a simple &amp; safe new option</a:t>
            </a:r>
            <a:r>
              <a:rPr lang="en-GB" sz="800" kern="0">
                <a:solidFill>
                  <a:srgbClr val="717471">
                    <a:lumMod val="75000"/>
                  </a:srgbClr>
                </a:solidFill>
                <a:latin typeface="Tahoma"/>
                <a:cs typeface="Arial" panose="020B0604020202020204" pitchFamily="34" charset="0"/>
              </a:rPr>
              <a:t>.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Arial" panose="020B0604020202020204" pitchFamily="34" charset="0"/>
              </a:rPr>
              <a:t>Considering after 1st biologic failure.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5539" y="593933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85130" y="546020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Behaviour: 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Use a cautious step-up approach &amp; very rare use of JAKs.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rgbClr val="DEB3A8">
                  <a:lumMod val="50000"/>
                </a:srgbClr>
              </a:solidFill>
              <a:effectLst/>
              <a:uLnTx/>
              <a:uFillTx/>
              <a:latin typeface="Tahoma"/>
              <a:ea typeface="Helvetica Neue Light"/>
              <a:cs typeface="Arial" panose="020B0604020202020204" pitchFamily="34" charset="0"/>
            </a:endParaRP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lang="en-GB" sz="800" b="1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Belief: 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Cautious step-up approach gives confidence</a:t>
            </a:r>
            <a:r>
              <a:rPr lang="en-GB" sz="800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.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Current therapies work for most patients</a:t>
            </a:r>
            <a:r>
              <a:rPr lang="en-GB" sz="800" kern="0">
                <a:solidFill>
                  <a:srgbClr val="DEB3A8">
                    <a:lumMod val="50000"/>
                  </a:srgbClr>
                </a:solidFill>
                <a:latin typeface="Tahoma"/>
                <a:ea typeface="Helvetica Neue Light"/>
                <a:cs typeface="Arial" panose="020B0604020202020204" pitchFamily="34" charset="0"/>
              </a:rPr>
              <a:t>. </a:t>
            </a:r>
            <a:r>
              <a:rPr kumimoji="0" lang="en-GB" sz="80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latin typeface="Tahoma"/>
                <a:ea typeface="Helvetica Neue Light"/>
                <a:cs typeface="Arial" panose="020B0604020202020204" pitchFamily="34" charset="0"/>
              </a:rPr>
              <a:t>New MoAs are worth considering.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113756" y="64199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41746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Adoption Stage</a:t>
            </a: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54980" y="523917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9000">
                <a:srgbClr val="F7F2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59" name="Google Shape;1324;p4" descr="Icon&#10;&#10;Description automatically generated">
            <a:extLst>
              <a:ext uri="{FF2B5EF4-FFF2-40B4-BE49-F238E27FC236}">
                <a16:creationId xmlns:a16="http://schemas.microsoft.com/office/drawing/2014/main" id="{FDBE9CA4-B8B2-4DE0-947C-321DE67E429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2030" y="42156"/>
            <a:ext cx="530917" cy="51206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9D57C8A7-6ACB-43C3-99B8-3CCC0E468F66}"/>
              </a:ext>
            </a:extLst>
          </p:cNvPr>
          <p:cNvSpPr/>
          <p:nvPr/>
        </p:nvSpPr>
        <p:spPr>
          <a:xfrm>
            <a:off x="10527268" y="115496"/>
            <a:ext cx="937289" cy="347333"/>
          </a:xfrm>
          <a:prstGeom prst="rect">
            <a:avLst/>
          </a:prstGeom>
          <a:solidFill>
            <a:schemeClr val="bg1"/>
          </a:solidFill>
          <a:ln w="28575"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>
              <a:defRPr/>
            </a:pPr>
            <a:r>
              <a:rPr lang="en-GB" sz="798" b="1">
                <a:solidFill>
                  <a:srgbClr val="66CCFF"/>
                </a:solidFill>
                <a:latin typeface="Arial" panose="020B0604020202020204"/>
              </a:rPr>
              <a:t>FAMILIARITY FIRST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852FEB-737B-46E6-A293-77016C834906}"/>
              </a:ext>
            </a:extLst>
          </p:cNvPr>
          <p:cNvSpPr/>
          <p:nvPr/>
        </p:nvSpPr>
        <p:spPr>
          <a:xfrm>
            <a:off x="10366694" y="5323561"/>
            <a:ext cx="1837643" cy="105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5BC5C6-AA8C-4D8F-9FA0-037DD71E7FA1}"/>
              </a:ext>
            </a:extLst>
          </p:cNvPr>
          <p:cNvSpPr txBox="1"/>
          <p:nvPr/>
        </p:nvSpPr>
        <p:spPr>
          <a:xfrm>
            <a:off x="224548" y="2147660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71162D3-533B-409C-B713-8CD42C732D83}"/>
              </a:ext>
            </a:extLst>
          </p:cNvPr>
          <p:cNvSpPr txBox="1"/>
          <p:nvPr/>
        </p:nvSpPr>
        <p:spPr>
          <a:xfrm>
            <a:off x="215655" y="4672691"/>
            <a:ext cx="3222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Message Source / Channel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B272E2-0AAD-4FF8-B482-066F2A60EF14}"/>
              </a:ext>
            </a:extLst>
          </p:cNvPr>
          <p:cNvSpPr/>
          <p:nvPr/>
        </p:nvSpPr>
        <p:spPr bwMode="auto">
          <a:xfrm>
            <a:off x="3564421" y="2122062"/>
            <a:ext cx="1885612" cy="253880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>
                <a:solidFill>
                  <a:srgbClr val="00463E"/>
                </a:solidFill>
              </a:rPr>
              <a:t>Benefits Messaging Objective: </a:t>
            </a:r>
            <a:r>
              <a:rPr lang="en-US" sz="800">
                <a:solidFill>
                  <a:srgbClr val="00463E"/>
                </a:solidFill>
                <a:ea typeface="Arial" charset="0"/>
                <a:cs typeface="Arial" charset="0"/>
              </a:rPr>
              <a:t>Focus on sustained remission and safety in bio-experienced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>
                <a:solidFill>
                  <a:srgbClr val="00463E"/>
                </a:solidFill>
                <a:ea typeface="Arial" charset="0"/>
                <a:cs typeface="Arial" charset="0"/>
              </a:rPr>
              <a:t>Detailed Messaging: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Experts are recommending rapid introduction of advanced therapies to improve patient outcomes </a:t>
            </a:r>
            <a:b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</a:b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in moderate-to-severe UC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Demonstrated significant clinical remission at week 58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First therapy to meet ≥6-month CS-free clinical remission endpoint in a pivotal study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Favourable safety and tolerability profile in UC studies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Consistent safety profile across 7 studies in RA patients with over 5400 patient years of </a:t>
            </a:r>
            <a:b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</a:b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clinical exposure 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20097F0-3492-4E56-932F-1C32E7026B48}"/>
              </a:ext>
            </a:extLst>
          </p:cNvPr>
          <p:cNvSpPr/>
          <p:nvPr/>
        </p:nvSpPr>
        <p:spPr bwMode="auto">
          <a:xfrm>
            <a:off x="5782311" y="2144210"/>
            <a:ext cx="1837643" cy="243278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lang="en-US" sz="800" b="1">
                <a:solidFill>
                  <a:srgbClr val="00463E"/>
                </a:solidFill>
              </a:rPr>
              <a:t>Safety Messaging Objective: </a:t>
            </a:r>
            <a:r>
              <a:rPr lang="en-US" sz="800">
                <a:solidFill>
                  <a:srgbClr val="00463E"/>
                </a:solidFill>
                <a:ea typeface="Arial" charset="0"/>
                <a:cs typeface="Arial" charset="0"/>
              </a:rPr>
              <a:t>Address potential safety concerns by </a:t>
            </a:r>
            <a:br>
              <a:rPr lang="en-US" sz="800">
                <a:solidFill>
                  <a:srgbClr val="00463E"/>
                </a:solidFill>
                <a:ea typeface="Arial" charset="0"/>
                <a:cs typeface="Arial" charset="0"/>
              </a:rPr>
            </a:br>
            <a:r>
              <a:rPr lang="en-US" sz="800">
                <a:solidFill>
                  <a:srgbClr val="00463E"/>
                </a:solidFill>
                <a:ea typeface="Arial" charset="0"/>
                <a:cs typeface="Arial" charset="0"/>
              </a:rPr>
              <a:t>leveraging preferential MOA</a:t>
            </a:r>
          </a:p>
          <a:p>
            <a:pPr lvl="0">
              <a:lnSpc>
                <a:spcPts val="1000"/>
              </a:lnSpc>
              <a:spcBef>
                <a:spcPts val="200"/>
              </a:spcBef>
              <a:buClr>
                <a:srgbClr val="C50F3C"/>
              </a:buClr>
              <a:defRPr/>
            </a:pPr>
            <a:r>
              <a:rPr lang="en-US" sz="800" b="1">
                <a:solidFill>
                  <a:srgbClr val="00463E"/>
                </a:solidFill>
              </a:rPr>
              <a:t>Detailed Messaging: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It’s time to consider JYSELECA, a 2nd generation, once-daily, oral JAK inhibitor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Demonstrated safety and tolerability profile in </a:t>
            </a:r>
            <a:b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</a:b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UC studies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Low rates of special interest AEs 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Low rates of serious AEs similar to placebo &amp; llow discontinuation rates (&lt;5%)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JYSELECA demonstrated significant mucosal healing at week 58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D2A414A-F1B2-4BED-ACA4-27475B2AF10B}"/>
              </a:ext>
            </a:extLst>
          </p:cNvPr>
          <p:cNvSpPr/>
          <p:nvPr/>
        </p:nvSpPr>
        <p:spPr bwMode="auto">
          <a:xfrm>
            <a:off x="7974184" y="2140513"/>
            <a:ext cx="1837643" cy="24362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</a:pPr>
            <a:r>
              <a:rPr lang="en-US" sz="800" b="1">
                <a:solidFill>
                  <a:srgbClr val="00463E"/>
                </a:solidFill>
              </a:rPr>
              <a:t>Convenience Messaging Objective: </a:t>
            </a:r>
            <a:r>
              <a:rPr lang="en-US" sz="800">
                <a:solidFill>
                  <a:srgbClr val="00463E"/>
                </a:solidFill>
              </a:rPr>
              <a:t>Highlight simplicity for the patient and no immunogenicity</a:t>
            </a:r>
          </a:p>
          <a:p>
            <a:pPr fontAlgn="auto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b="1" kern="0">
                <a:solidFill>
                  <a:srgbClr val="00463E"/>
                </a:solidFill>
                <a:cs typeface="Arial" charset="0"/>
              </a:rPr>
              <a:t>Detailed Messaging</a:t>
            </a:r>
            <a:endParaRPr lang="en-US" sz="800" b="1">
              <a:solidFill>
                <a:srgbClr val="00463E"/>
              </a:solidFill>
            </a:endParaRP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JYSELECA is a simple once-daily 200-mg oral tablet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No immunogenicity and TDM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Same dose for induction and maintenance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Minimal monitoring</a:t>
            </a:r>
          </a:p>
          <a:p>
            <a:pPr marL="171450" indent="-171450" defTabSz="360000" fontAlgn="auto">
              <a:spcBef>
                <a:spcPts val="0"/>
              </a:spcBef>
              <a:spcAft>
                <a:spcPts val="0"/>
              </a:spcAft>
              <a:buClr>
                <a:srgbClr val="C50F3C"/>
              </a:buClr>
              <a:buFont typeface="Arial" panose="020B0604020202020204" pitchFamily="34" charset="0"/>
              <a:buChar char="•"/>
            </a:pPr>
            <a:r>
              <a:rPr lang="en-GB" sz="800">
                <a:solidFill>
                  <a:srgbClr val="00463E"/>
                </a:solidFill>
                <a:ea typeface="Arial" charset="0"/>
                <a:cs typeface="Arial" charset="0"/>
              </a:rPr>
              <a:t>JYSELECA could help patients return to their normal lives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AB6C0E3-B9C8-4ABB-A4A6-4742201D508C}"/>
              </a:ext>
            </a:extLst>
          </p:cNvPr>
          <p:cNvSpPr/>
          <p:nvPr/>
        </p:nvSpPr>
        <p:spPr bwMode="auto">
          <a:xfrm>
            <a:off x="10188318" y="2151810"/>
            <a:ext cx="1837643" cy="24362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00463E"/>
                </a:solidFill>
              </a:rPr>
              <a:t>Affirm positive experiences </a:t>
            </a:r>
            <a:r>
              <a:rPr lang="en-GB" sz="800">
                <a:solidFill>
                  <a:srgbClr val="00463E"/>
                </a:solidFill>
              </a:rPr>
              <a:t>with JYSELECA and support use as 2L advanced treatment of choice.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4DC399D-A938-46B2-99FC-9A93E5695A49}"/>
              </a:ext>
            </a:extLst>
          </p:cNvPr>
          <p:cNvSpPr/>
          <p:nvPr/>
        </p:nvSpPr>
        <p:spPr bwMode="auto">
          <a:xfrm>
            <a:off x="5788470" y="4684556"/>
            <a:ext cx="1879442" cy="21734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TS - eDA - safety benefits pages &amp; leave behind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Email - FF 2 RTE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Media -  FF 2 email and banner ad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Media - FF 2 journal ad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Web - JYSELECA HCP Portal 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FF self-led DA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FAQ Podcasts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Real life patient cases (bio-experienced)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Conference - Exhibition Booth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Medical affairs activities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SzTx/>
              <a:buFont typeface="Arial"/>
              <a:buChar char="•"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5E7F0E7-F721-4525-AC9A-B5ED3E700809}"/>
              </a:ext>
            </a:extLst>
          </p:cNvPr>
          <p:cNvSpPr/>
          <p:nvPr/>
        </p:nvSpPr>
        <p:spPr bwMode="auto">
          <a:xfrm>
            <a:off x="7990267" y="4684556"/>
            <a:ext cx="1891780" cy="21734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TS  - eDA - convenience and safety pages &amp; leave behind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TS - patient brochure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Email - FF 3 RTE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Media - FF 3 email and banner ad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Media - FF 3 journal ad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Web - JYSELECA HCP Portal 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FF self-led DA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FAQ Podcasts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Real life patient cases (bio-experienced)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Conference – Exhibition Booth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Medical affairs activities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65B33BD-A1B2-44B2-B0B7-70B9E18555F7}"/>
              </a:ext>
            </a:extLst>
          </p:cNvPr>
          <p:cNvSpPr txBox="1"/>
          <p:nvPr/>
        </p:nvSpPr>
        <p:spPr>
          <a:xfrm>
            <a:off x="3589329" y="1216522"/>
            <a:ext cx="18965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Discuss JYSELECA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3464383-DE0D-4604-8FC4-E7B662FD3414}"/>
              </a:ext>
            </a:extLst>
          </p:cNvPr>
          <p:cNvSpPr txBox="1"/>
          <p:nvPr/>
        </p:nvSpPr>
        <p:spPr>
          <a:xfrm>
            <a:off x="5789922" y="1216522"/>
            <a:ext cx="18850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Trial JYSELECA in 3</a:t>
            </a:r>
            <a:r>
              <a:rPr kumimoji="0" lang="en-GB" sz="105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rd</a:t>
            </a: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C57A4A-1B8B-41C1-BEEE-EEDF708D03A4}"/>
              </a:ext>
            </a:extLst>
          </p:cNvPr>
          <p:cNvSpPr txBox="1"/>
          <p:nvPr/>
        </p:nvSpPr>
        <p:spPr>
          <a:xfrm>
            <a:off x="7963906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Expand Use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C582EF0-55EE-4AD4-9BFC-0EADA7CAC192}"/>
              </a:ext>
            </a:extLst>
          </p:cNvPr>
          <p:cNvSpPr txBox="1"/>
          <p:nvPr/>
        </p:nvSpPr>
        <p:spPr>
          <a:xfrm>
            <a:off x="10204492" y="1216522"/>
            <a:ext cx="1885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2</a:t>
            </a:r>
            <a:r>
              <a:rPr kumimoji="0" lang="en-GB" sz="1100" b="1" i="0" u="none" strike="noStrike" kern="1200" cap="none" spc="0" normalizeH="0" baseline="3000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nd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372844" y="1216523"/>
            <a:ext cx="18550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b="1">
                <a:solidFill>
                  <a:srgbClr val="00463E"/>
                </a:solidFill>
                <a:latin typeface="Tahoma"/>
              </a:rPr>
              <a:t>Current</a:t>
            </a:r>
            <a:endParaRPr kumimoji="0" lang="en-GB" sz="1100" b="1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4DC399D-A938-46B2-99FC-9A93E5695A49}"/>
              </a:ext>
            </a:extLst>
          </p:cNvPr>
          <p:cNvSpPr/>
          <p:nvPr/>
        </p:nvSpPr>
        <p:spPr bwMode="auto">
          <a:xfrm>
            <a:off x="3568664" y="4693176"/>
            <a:ext cx="1879442" cy="21640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TS - eDA - unmet needs and efficacy/safety benefit pages &amp; leave behind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Email - FF 1 RTE 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Media - FF 1 email and banner ad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Media - FF 1 journal ad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Web - JYSELECA HCP Portal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FF self-led DA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>
                <a:solidFill>
                  <a:srgbClr val="000000"/>
                </a:solidFill>
              </a:rPr>
              <a:t>FAQ Podcasts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Conference</a:t>
            </a:r>
            <a:r>
              <a:rPr lang="en-GB" sz="900">
                <a:solidFill>
                  <a:srgbClr val="000000"/>
                </a:solidFill>
                <a:latin typeface="Tahoma"/>
              </a:rPr>
              <a:t> - </a:t>
            </a:r>
            <a:r>
              <a:rPr kumimoji="0" lang="en-GB" sz="9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Exhibition Booth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Font typeface="Arial"/>
              <a:buChar char="•"/>
              <a:defRPr/>
            </a:pPr>
            <a:r>
              <a:rPr lang="en-GB" sz="900" baseline="0">
                <a:solidFill>
                  <a:srgbClr val="000000"/>
                </a:solidFill>
                <a:latin typeface="Tahoma"/>
              </a:rPr>
              <a:t>Medical affairs activities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8455243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5838-B9EB-45F4-9124-C219FD37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Workshop Roles</a:t>
            </a:r>
          </a:p>
        </p:txBody>
      </p:sp>
      <p:pic>
        <p:nvPicPr>
          <p:cNvPr id="5" name="Graphic 4" descr="Alarm clock outline">
            <a:extLst>
              <a:ext uri="{FF2B5EF4-FFF2-40B4-BE49-F238E27FC236}">
                <a16:creationId xmlns:a16="http://schemas.microsoft.com/office/drawing/2014/main" id="{7F544F4B-59E3-44DF-849A-07506181A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756" y="1402802"/>
            <a:ext cx="1619915" cy="1619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9BE5A8-F929-47A1-9AC8-08A8E2FC74E7}"/>
              </a:ext>
            </a:extLst>
          </p:cNvPr>
          <p:cNvSpPr txBox="1"/>
          <p:nvPr/>
        </p:nvSpPr>
        <p:spPr>
          <a:xfrm>
            <a:off x="2209671" y="1731146"/>
            <a:ext cx="52386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solidFill>
                  <a:schemeClr val="tx2"/>
                </a:solidFill>
              </a:rPr>
              <a:t>We are against the clock!</a:t>
            </a:r>
          </a:p>
          <a:p>
            <a:r>
              <a:rPr lang="en-GB" sz="1600"/>
              <a:t>We only have a short amount of time together, lets be focused on having a super-efficient remote session.</a:t>
            </a:r>
            <a:endParaRPr lang="en-GB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BF905-F7CD-4C07-8C3E-879577A87746}"/>
              </a:ext>
            </a:extLst>
          </p:cNvPr>
          <p:cNvSpPr txBox="1"/>
          <p:nvPr/>
        </p:nvSpPr>
        <p:spPr>
          <a:xfrm>
            <a:off x="2254061" y="2731462"/>
            <a:ext cx="444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chemeClr val="accent1"/>
                </a:solidFill>
              </a:rPr>
              <a:t>Time-Keeper</a:t>
            </a:r>
            <a:r>
              <a:rPr lang="en-GB" sz="140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6743BF-3DA0-4508-8582-6723B0C440BD}"/>
              </a:ext>
            </a:extLst>
          </p:cNvPr>
          <p:cNvSpPr txBox="1"/>
          <p:nvPr/>
        </p:nvSpPr>
        <p:spPr>
          <a:xfrm>
            <a:off x="2209671" y="3938317"/>
            <a:ext cx="52386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solidFill>
                  <a:schemeClr val="tx2"/>
                </a:solidFill>
              </a:rPr>
              <a:t>Let’s stay on-topic!</a:t>
            </a:r>
          </a:p>
          <a:p>
            <a:r>
              <a:rPr lang="en-GB" sz="1600"/>
              <a:t>Everyone is very busy, and so keeping ‘on topic’ and always working towards the project outputs will be key.</a:t>
            </a:r>
            <a:endParaRPr lang="en-GB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0848D-80A1-4FDA-9DEE-B937BC5E72D2}"/>
              </a:ext>
            </a:extLst>
          </p:cNvPr>
          <p:cNvSpPr txBox="1"/>
          <p:nvPr/>
        </p:nvSpPr>
        <p:spPr>
          <a:xfrm>
            <a:off x="2236305" y="4938633"/>
            <a:ext cx="444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chemeClr val="accent1"/>
                </a:solidFill>
              </a:rPr>
              <a:t>‘Rabbit-Hole’ Monitor</a:t>
            </a:r>
            <a:r>
              <a:rPr lang="en-GB" sz="1400"/>
              <a:t>:</a:t>
            </a:r>
          </a:p>
        </p:txBody>
      </p:sp>
      <p:pic>
        <p:nvPicPr>
          <p:cNvPr id="16" name="Graphic 15" descr="Bullseye outline">
            <a:extLst>
              <a:ext uri="{FF2B5EF4-FFF2-40B4-BE49-F238E27FC236}">
                <a16:creationId xmlns:a16="http://schemas.microsoft.com/office/drawing/2014/main" id="{9B6A22F8-9A60-42EC-8A34-A40D599E2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388" y="3741564"/>
            <a:ext cx="1472650" cy="1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44172"/>
      </p:ext>
    </p:extLst>
  </p:cSld>
  <p:clrMapOvr>
    <a:masterClrMapping/>
  </p:clrMapOvr>
  <p:transition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62DFFE52-DA02-4725-8FD1-E84CDE76ABF2}"/>
              </a:ext>
            </a:extLst>
          </p:cNvPr>
          <p:cNvSpPr txBox="1">
            <a:spLocks/>
          </p:cNvSpPr>
          <p:nvPr/>
        </p:nvSpPr>
        <p:spPr>
          <a:xfrm>
            <a:off x="1071659" y="3021013"/>
            <a:ext cx="10048682" cy="7762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6pPr>
            <a:lvl7pPr marL="914357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7pPr>
            <a:lvl8pPr marL="1371534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8pPr>
            <a:lvl9pPr marL="1828713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015C55"/>
                </a:solidFill>
                <a:latin typeface="Tahoma" pitchFamily="-107" charset="0"/>
              </a:defRPr>
            </a:lvl9pPr>
          </a:lstStyle>
          <a:p>
            <a:pPr algn="ctr"/>
            <a:r>
              <a:rPr lang="en-GB" kern="0">
                <a:solidFill>
                  <a:schemeClr val="accent1"/>
                </a:solidFill>
              </a:rPr>
              <a:t>Project Overview</a:t>
            </a:r>
            <a:endParaRPr lang="en-FR" ker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163770"/>
      </p:ext>
    </p:extLst>
  </p:cSld>
  <p:clrMapOvr>
    <a:masterClrMapping/>
  </p:clrMapOvr>
  <p:transition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A30B41A-AB01-4D8C-832D-58AF0988FD45}"/>
              </a:ext>
            </a:extLst>
          </p:cNvPr>
          <p:cNvSpPr/>
          <p:nvPr/>
        </p:nvSpPr>
        <p:spPr bwMode="auto">
          <a:xfrm>
            <a:off x="3177" y="1809593"/>
            <a:ext cx="5845528" cy="359917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49FD3-940B-47A0-A95C-C08F270E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/>
              <a:t>What is the HCP Journeys Project?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02B9E-E230-47FB-A6FE-35BE071FA1AB}"/>
              </a:ext>
            </a:extLst>
          </p:cNvPr>
          <p:cNvSpPr txBox="1"/>
          <p:nvPr/>
        </p:nvSpPr>
        <p:spPr>
          <a:xfrm>
            <a:off x="362167" y="2135728"/>
            <a:ext cx="4451373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cross functional team is now making strategy a reality, by creating HCP Journeys that bring together existing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content, OC channels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research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…into maps to guide the rapid movement of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HCPs through stages in the adoption ladder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</a:p>
        </p:txBody>
      </p:sp>
      <p:pic>
        <p:nvPicPr>
          <p:cNvPr id="9" name="Graphic 8" descr="Workflow with solid fill">
            <a:extLst>
              <a:ext uri="{FF2B5EF4-FFF2-40B4-BE49-F238E27FC236}">
                <a16:creationId xmlns:a16="http://schemas.microsoft.com/office/drawing/2014/main" id="{360C96CA-E312-495A-80EB-A8561477D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5873" y="1904523"/>
            <a:ext cx="755703" cy="755703"/>
          </a:xfrm>
          <a:prstGeom prst="rect">
            <a:avLst/>
          </a:prstGeom>
        </p:spPr>
      </p:pic>
      <p:pic>
        <p:nvPicPr>
          <p:cNvPr id="12" name="Picture 11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97372D1-E36D-4B6B-8037-53078292E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0"/>
          <a:stretch/>
        </p:blipFill>
        <p:spPr>
          <a:xfrm>
            <a:off x="6645221" y="2089822"/>
            <a:ext cx="5033211" cy="297138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5E0DA-1C9E-4046-A957-B64D5958B87D}"/>
              </a:ext>
            </a:extLst>
          </p:cNvPr>
          <p:cNvSpPr txBox="1"/>
          <p:nvPr/>
        </p:nvSpPr>
        <p:spPr>
          <a:xfrm>
            <a:off x="7150999" y="5096102"/>
            <a:ext cx="41596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1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Illustrative example</a:t>
            </a:r>
          </a:p>
        </p:txBody>
      </p:sp>
    </p:spTree>
    <p:extLst>
      <p:ext uri="{BB962C8B-B14F-4D97-AF65-F5344CB8AC3E}">
        <p14:creationId xmlns:p14="http://schemas.microsoft.com/office/powerpoint/2010/main" val="29595900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4E03B2-5B77-419B-BB0B-6FCCF82E97FD}"/>
              </a:ext>
            </a:extLst>
          </p:cNvPr>
          <p:cNvSpPr/>
          <p:nvPr/>
        </p:nvSpPr>
        <p:spPr bwMode="auto">
          <a:xfrm>
            <a:off x="1" y="1183907"/>
            <a:ext cx="5810250" cy="47311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49FD3-940B-47A0-A95C-C08F270E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will you get at the end?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EE307-EA92-4A21-A4AA-B9E6F29E31B7}"/>
              </a:ext>
            </a:extLst>
          </p:cNvPr>
          <p:cNvSpPr txBox="1"/>
          <p:nvPr/>
        </p:nvSpPr>
        <p:spPr>
          <a:xfrm>
            <a:off x="539360" y="1494033"/>
            <a:ext cx="500418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588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clear Customer Journey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for your market, for the IBD indication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linked to driving HCPs up the initial stages in the adoption ladder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588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Journeys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that are linked to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content both existing and currently in production for launch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with easy access to the materials needed for execution (and view on planned content)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588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An easy-to-use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Customer Journey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format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to enable dynamic updates throughout the year</a:t>
            </a:r>
          </a:p>
        </p:txBody>
      </p:sp>
      <p:pic>
        <p:nvPicPr>
          <p:cNvPr id="10" name="Graphic 9" descr="Bullseye with solid fill">
            <a:extLst>
              <a:ext uri="{FF2B5EF4-FFF2-40B4-BE49-F238E27FC236}">
                <a16:creationId xmlns:a16="http://schemas.microsoft.com/office/drawing/2014/main" id="{3768AB0A-9864-4D58-A1CE-FD310767B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3216" y="159417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55AB4A-F31C-4F89-93BF-3043A3463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959" y="1670811"/>
            <a:ext cx="6077326" cy="37573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85922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1955C2-A5D2-4C4F-971D-86DDC218A6A7}"/>
              </a:ext>
            </a:extLst>
          </p:cNvPr>
          <p:cNvSpPr/>
          <p:nvPr/>
        </p:nvSpPr>
        <p:spPr bwMode="auto">
          <a:xfrm>
            <a:off x="852612" y="1757030"/>
            <a:ext cx="2819444" cy="45121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FC5339-2CBA-49DF-98B1-A5480BAA603B}"/>
              </a:ext>
            </a:extLst>
          </p:cNvPr>
          <p:cNvSpPr/>
          <p:nvPr/>
        </p:nvSpPr>
        <p:spPr bwMode="auto">
          <a:xfrm>
            <a:off x="852612" y="1309523"/>
            <a:ext cx="2819444" cy="47947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Leverage existing Strategy</a:t>
            </a: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D6513A-978A-49C2-A561-5B8FB6A83BB7}"/>
              </a:ext>
            </a:extLst>
          </p:cNvPr>
          <p:cNvSpPr txBox="1"/>
          <p:nvPr/>
        </p:nvSpPr>
        <p:spPr>
          <a:xfrm>
            <a:off x="1088350" y="1810751"/>
            <a:ext cx="23525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Research | Segmentation Channels | Content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D6E9CED-0AB6-4DA2-B29B-07455FB44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51" r="19948"/>
          <a:stretch/>
        </p:blipFill>
        <p:spPr>
          <a:xfrm>
            <a:off x="1602230" y="5020836"/>
            <a:ext cx="1268046" cy="113744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A6DA388-F266-48E7-B45D-9D1C9FEFD673}"/>
              </a:ext>
            </a:extLst>
          </p:cNvPr>
          <p:cNvSpPr txBox="1"/>
          <p:nvPr/>
        </p:nvSpPr>
        <p:spPr>
          <a:xfrm>
            <a:off x="1119690" y="1047358"/>
            <a:ext cx="2269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Brand /  Strategy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6606A-820B-4753-B57B-97556E009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806" y="2350923"/>
            <a:ext cx="1060336" cy="86311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5328692C-02E8-4BD6-833B-A0F2EAE1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584" y="260649"/>
            <a:ext cx="10623061" cy="626042"/>
          </a:xfrm>
        </p:spPr>
        <p:txBody>
          <a:bodyPr/>
          <a:lstStyle/>
          <a:p>
            <a:r>
              <a:rPr lang="en-US" sz="3200"/>
              <a:t>The Approach is Consistent &amp; Cross-Functional</a:t>
            </a:r>
            <a:endParaRPr lang="en-GB" sz="3200"/>
          </a:p>
        </p:txBody>
      </p:sp>
      <p:pic>
        <p:nvPicPr>
          <p:cNvPr id="36" name="Google Shape;1324;p4" descr="Icon&#10;&#10;Description automatically generated">
            <a:extLst>
              <a:ext uri="{FF2B5EF4-FFF2-40B4-BE49-F238E27FC236}">
                <a16:creationId xmlns:a16="http://schemas.microsoft.com/office/drawing/2014/main" id="{0908C001-4E75-480F-AD02-463B958C453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8500" y="3644521"/>
            <a:ext cx="500747" cy="48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C0DD07D-E4AF-4A1E-9999-2D0DC27C7F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770" y="3644521"/>
            <a:ext cx="500747" cy="489330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8637EE36-066E-4101-A371-0085B02A7F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2173" y="4119803"/>
            <a:ext cx="500747" cy="48933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418DA3B-64AE-4617-A655-73F090EB9EBE}"/>
              </a:ext>
            </a:extLst>
          </p:cNvPr>
          <p:cNvSpPr txBox="1"/>
          <p:nvPr/>
        </p:nvSpPr>
        <p:spPr>
          <a:xfrm>
            <a:off x="1397000" y="3329310"/>
            <a:ext cx="1556515" cy="255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IBD Segmentation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C4B81-13E2-4134-83C3-C3070022AB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59"/>
          <a:stretch/>
        </p:blipFill>
        <p:spPr>
          <a:xfrm>
            <a:off x="1091763" y="2361782"/>
            <a:ext cx="931800" cy="86311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83CCDBC-52D8-4214-AF43-0DCFD0313806}"/>
              </a:ext>
            </a:extLst>
          </p:cNvPr>
          <p:cNvSpPr/>
          <p:nvPr/>
        </p:nvSpPr>
        <p:spPr bwMode="auto">
          <a:xfrm>
            <a:off x="4311936" y="1754538"/>
            <a:ext cx="2952987" cy="45121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D37493E-1A4C-451E-BC11-DD374C4FB864}"/>
              </a:ext>
            </a:extLst>
          </p:cNvPr>
          <p:cNvSpPr/>
          <p:nvPr/>
        </p:nvSpPr>
        <p:spPr bwMode="auto">
          <a:xfrm>
            <a:off x="4311936" y="1307031"/>
            <a:ext cx="2952987" cy="47947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Organise it for market clarity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EDB9B8-2E05-44C6-B5DC-CD0A30A791B3}"/>
              </a:ext>
            </a:extLst>
          </p:cNvPr>
          <p:cNvSpPr txBox="1"/>
          <p:nvPr/>
        </p:nvSpPr>
        <p:spPr>
          <a:xfrm>
            <a:off x="4654036" y="1044866"/>
            <a:ext cx="2269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Brand /  Strategy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FC99AD5-BC08-4CF7-85FD-BC8D11B0D4E6}"/>
              </a:ext>
            </a:extLst>
          </p:cNvPr>
          <p:cNvSpPr/>
          <p:nvPr/>
        </p:nvSpPr>
        <p:spPr bwMode="auto">
          <a:xfrm>
            <a:off x="7799551" y="1722575"/>
            <a:ext cx="3418350" cy="45121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B8B6674-A76C-44E8-824E-093322DF779E}"/>
              </a:ext>
            </a:extLst>
          </p:cNvPr>
          <p:cNvSpPr/>
          <p:nvPr/>
        </p:nvSpPr>
        <p:spPr bwMode="auto">
          <a:xfrm>
            <a:off x="7799551" y="1275068"/>
            <a:ext cx="3418350" cy="47947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Develop the Journeys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69F9B5-525C-4485-A623-EF07F61CFE02}"/>
              </a:ext>
            </a:extLst>
          </p:cNvPr>
          <p:cNvSpPr txBox="1"/>
          <p:nvPr/>
        </p:nvSpPr>
        <p:spPr>
          <a:xfrm>
            <a:off x="8396174" y="1012903"/>
            <a:ext cx="2269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Marketing / Medical Maps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E02CF2A6-4866-41BB-872E-DDA32398F4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952" t="1417" r="8806" b="5842"/>
          <a:stretch/>
        </p:blipFill>
        <p:spPr>
          <a:xfrm>
            <a:off x="4438627" y="4803967"/>
            <a:ext cx="2699603" cy="109087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4A6034C4-6E94-42A4-B422-AA9DFD75F686}"/>
              </a:ext>
            </a:extLst>
          </p:cNvPr>
          <p:cNvSpPr txBox="1"/>
          <p:nvPr/>
        </p:nvSpPr>
        <p:spPr>
          <a:xfrm>
            <a:off x="4428532" y="4372465"/>
            <a:ext cx="26996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Content alignment to segmentation and adoption ladder stage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678FCD2-35BB-416F-A98A-8A907DE387A4}"/>
              </a:ext>
            </a:extLst>
          </p:cNvPr>
          <p:cNvSpPr txBox="1"/>
          <p:nvPr/>
        </p:nvSpPr>
        <p:spPr>
          <a:xfrm>
            <a:off x="4424859" y="2120884"/>
            <a:ext cx="26996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Adoption Ladder consolidation &amp; consistent format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8EE8DE9-EAEA-4FAB-B904-74DA8E0AD055}"/>
              </a:ext>
            </a:extLst>
          </p:cNvPr>
          <p:cNvSpPr txBox="1"/>
          <p:nvPr/>
        </p:nvSpPr>
        <p:spPr>
          <a:xfrm>
            <a:off x="7943107" y="1811604"/>
            <a:ext cx="3131186" cy="409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execution-focused mapping of the touchpoints with a HCP.</a:t>
            </a:r>
          </a:p>
        </p:txBody>
      </p: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8B477F0A-763E-4303-90E6-3C488D5C6523}"/>
              </a:ext>
            </a:extLst>
          </p:cNvPr>
          <p:cNvSpPr/>
          <p:nvPr/>
        </p:nvSpPr>
        <p:spPr bwMode="auto">
          <a:xfrm rot="5400000">
            <a:off x="7088273" y="3635422"/>
            <a:ext cx="950471" cy="312257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96" name="Isosceles Triangle 95">
            <a:extLst>
              <a:ext uri="{FF2B5EF4-FFF2-40B4-BE49-F238E27FC236}">
                <a16:creationId xmlns:a16="http://schemas.microsoft.com/office/drawing/2014/main" id="{7DDE100C-F688-441C-B6EE-94F1899884FE}"/>
              </a:ext>
            </a:extLst>
          </p:cNvPr>
          <p:cNvSpPr/>
          <p:nvPr/>
        </p:nvSpPr>
        <p:spPr bwMode="auto">
          <a:xfrm rot="5400000">
            <a:off x="3536237" y="3635422"/>
            <a:ext cx="950471" cy="312257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pic>
        <p:nvPicPr>
          <p:cNvPr id="98" name="Picture 97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9F7997E3-DEE4-4AF6-B070-420E7310C4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492" y="2576872"/>
            <a:ext cx="1814874" cy="116300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86564B72-8831-4DCC-8875-668A5169EB3E}"/>
              </a:ext>
            </a:extLst>
          </p:cNvPr>
          <p:cNvSpPr txBox="1"/>
          <p:nvPr/>
        </p:nvSpPr>
        <p:spPr>
          <a:xfrm>
            <a:off x="7920272" y="2874631"/>
            <a:ext cx="1318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International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illustrative Versions</a:t>
            </a:r>
          </a:p>
        </p:txBody>
      </p:sp>
      <p:pic>
        <p:nvPicPr>
          <p:cNvPr id="100" name="Picture 99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12171547-90D9-4B2A-92E0-7F5E11B797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492" y="4661692"/>
            <a:ext cx="1814874" cy="11630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42D31826-4AF1-47BA-8ED7-CFD3E638377E}"/>
              </a:ext>
            </a:extLst>
          </p:cNvPr>
          <p:cNvSpPr txBox="1"/>
          <p:nvPr/>
        </p:nvSpPr>
        <p:spPr>
          <a:xfrm>
            <a:off x="7920272" y="4988026"/>
            <a:ext cx="1318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Localised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executable   Versions</a:t>
            </a:r>
          </a:p>
        </p:txBody>
      </p:sp>
      <p:sp>
        <p:nvSpPr>
          <p:cNvPr id="102" name="Isosceles Triangle 101">
            <a:extLst>
              <a:ext uri="{FF2B5EF4-FFF2-40B4-BE49-F238E27FC236}">
                <a16:creationId xmlns:a16="http://schemas.microsoft.com/office/drawing/2014/main" id="{74CE396A-0019-417B-A039-337D8139B556}"/>
              </a:ext>
            </a:extLst>
          </p:cNvPr>
          <p:cNvSpPr/>
          <p:nvPr/>
        </p:nvSpPr>
        <p:spPr bwMode="auto">
          <a:xfrm rot="10800000">
            <a:off x="9761141" y="4060208"/>
            <a:ext cx="950471" cy="312257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466A28-35AD-4841-985A-8BC24638A2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8627" y="2622617"/>
            <a:ext cx="2708779" cy="15112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C7820F-84AF-4A0E-9BDC-8CB6187A82E7}"/>
              </a:ext>
            </a:extLst>
          </p:cNvPr>
          <p:cNvSpPr txBox="1"/>
          <p:nvPr/>
        </p:nvSpPr>
        <p:spPr>
          <a:xfrm>
            <a:off x="8358074" y="6247675"/>
            <a:ext cx="2395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 progress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BB0A4C3-E263-470C-BCB7-B5D5D123E82E}"/>
              </a:ext>
            </a:extLst>
          </p:cNvPr>
          <p:cNvSpPr txBox="1"/>
          <p:nvPr/>
        </p:nvSpPr>
        <p:spPr>
          <a:xfrm>
            <a:off x="4576834" y="6278478"/>
            <a:ext cx="2395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 progress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3415292-79C3-478A-9E18-A0102B83B270}"/>
              </a:ext>
            </a:extLst>
          </p:cNvPr>
          <p:cNvSpPr txBox="1"/>
          <p:nvPr/>
        </p:nvSpPr>
        <p:spPr>
          <a:xfrm>
            <a:off x="1053307" y="6278478"/>
            <a:ext cx="2395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Complete</a:t>
            </a:r>
          </a:p>
        </p:txBody>
      </p: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6F12A022-7778-428F-A9ED-F5FA33B7DFD6}"/>
              </a:ext>
            </a:extLst>
          </p:cNvPr>
          <p:cNvSpPr/>
          <p:nvPr/>
        </p:nvSpPr>
        <p:spPr bwMode="auto">
          <a:xfrm rot="10800000">
            <a:off x="8276042" y="4072015"/>
            <a:ext cx="950471" cy="312257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396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 dir="d"/>
      </p:transition>
    </mc:Choice>
    <mc:Fallback>
      <p:transition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43" grpId="0"/>
      <p:bldP spid="51" grpId="0"/>
      <p:bldP spid="42" grpId="0" animBg="1"/>
      <p:bldP spid="46" grpId="0" animBg="1"/>
      <p:bldP spid="62" grpId="0"/>
      <p:bldP spid="70" grpId="0" animBg="1"/>
      <p:bldP spid="71" grpId="0" animBg="1"/>
      <p:bldP spid="78" grpId="0"/>
      <p:bldP spid="9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AE20B3-C9DF-464A-811A-8E3F8E4A770A}"/>
              </a:ext>
            </a:extLst>
          </p:cNvPr>
          <p:cNvCxnSpPr/>
          <p:nvPr/>
        </p:nvCxnSpPr>
        <p:spPr bwMode="auto">
          <a:xfrm>
            <a:off x="6748991" y="2193364"/>
            <a:ext cx="0" cy="371480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D3E19A-A59D-4391-BE66-5FC951D83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28" y="248721"/>
            <a:ext cx="10810627" cy="623862"/>
          </a:xfrm>
        </p:spPr>
        <p:txBody>
          <a:bodyPr/>
          <a:lstStyle/>
          <a:p>
            <a:r>
              <a:rPr lang="en-GB"/>
              <a:t>How we are making this a reality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B9F6AF6-8D70-457B-9D1B-573B6BD9C74D}"/>
              </a:ext>
            </a:extLst>
          </p:cNvPr>
          <p:cNvGraphicFramePr>
            <a:graphicFrameLocks noGrp="1"/>
          </p:cNvGraphicFramePr>
          <p:nvPr/>
        </p:nvGraphicFramePr>
        <p:xfrm>
          <a:off x="650837" y="1542265"/>
          <a:ext cx="10730940" cy="457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715396">
                  <a:extLst>
                    <a:ext uri="{9D8B030D-6E8A-4147-A177-3AD203B41FA5}">
                      <a16:colId xmlns:a16="http://schemas.microsoft.com/office/drawing/2014/main" val="4006519837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891256040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481051076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3868200511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3010402749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3788832395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230831267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685358939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1906764021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2205092726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2997574665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3662870595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2908892801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2041678859"/>
                    </a:ext>
                  </a:extLst>
                </a:gridCol>
                <a:gridCol w="715396">
                  <a:extLst>
                    <a:ext uri="{9D8B030D-6E8A-4147-A177-3AD203B41FA5}">
                      <a16:colId xmlns:a16="http://schemas.microsoft.com/office/drawing/2014/main" val="1217476365"/>
                    </a:ext>
                  </a:extLst>
                </a:gridCol>
              </a:tblGrid>
              <a:tr h="139367">
                <a:tc gridSpan="3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March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April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June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597917"/>
                  </a:ext>
                </a:extLst>
              </a:tr>
              <a:tr h="131168"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15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th</a:t>
                      </a:r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22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nd</a:t>
                      </a:r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29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th</a:t>
                      </a:r>
                      <a:endParaRPr lang="en-US" sz="8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5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th</a:t>
                      </a:r>
                      <a:endParaRPr lang="en-US" sz="8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12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th</a:t>
                      </a:r>
                      <a:endParaRPr lang="en-US" sz="8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19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th</a:t>
                      </a:r>
                      <a:endParaRPr lang="en-US" sz="8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26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th</a:t>
                      </a:r>
                      <a:endParaRPr lang="en-US" sz="8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3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rd</a:t>
                      </a:r>
                      <a:endParaRPr lang="en-US" sz="8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10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th</a:t>
                      </a:r>
                      <a:endParaRPr lang="en-US" sz="8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17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th</a:t>
                      </a:r>
                      <a:endParaRPr lang="en-US" sz="8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24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th</a:t>
                      </a:r>
                      <a:endParaRPr lang="en-US" sz="8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31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st</a:t>
                      </a:r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7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th</a:t>
                      </a:r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14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th</a:t>
                      </a:r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21</a:t>
                      </a:r>
                      <a:r>
                        <a:rPr lang="en-US" sz="800" baseline="30000">
                          <a:solidFill>
                            <a:schemeClr val="tx2"/>
                          </a:solidFill>
                        </a:rPr>
                        <a:t>st</a:t>
                      </a:r>
                      <a:r>
                        <a:rPr lang="en-US" sz="800">
                          <a:solidFill>
                            <a:schemeClr val="tx2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96021"/>
                  </a:ext>
                </a:extLst>
              </a:tr>
            </a:tbl>
          </a:graphicData>
        </a:graphic>
      </p:graphicFrame>
      <p:sp>
        <p:nvSpPr>
          <p:cNvPr id="57" name="Pentagon 26">
            <a:extLst>
              <a:ext uri="{FF2B5EF4-FFF2-40B4-BE49-F238E27FC236}">
                <a16:creationId xmlns:a16="http://schemas.microsoft.com/office/drawing/2014/main" id="{3117B1F0-B39E-425C-B8EF-B0F7297A9DCA}"/>
              </a:ext>
            </a:extLst>
          </p:cNvPr>
          <p:cNvSpPr/>
          <p:nvPr/>
        </p:nvSpPr>
        <p:spPr bwMode="auto">
          <a:xfrm>
            <a:off x="650835" y="2106269"/>
            <a:ext cx="2930565" cy="700965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Leverage existing Strategy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Creation of consolidated, granular Adoption Ladder, to bring clarity to the brand strategy, research and segmentation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C47DF2A-2C1F-43B2-82BD-A6EF83EC0B84}"/>
              </a:ext>
            </a:extLst>
          </p:cNvPr>
          <p:cNvSpPr/>
          <p:nvPr/>
        </p:nvSpPr>
        <p:spPr bwMode="auto">
          <a:xfrm>
            <a:off x="631257" y="2857291"/>
            <a:ext cx="274958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Brand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 - IBD</a:t>
            </a: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93C9C4B-CB20-4E1B-9BA2-9792C47751D3}"/>
              </a:ext>
            </a:extLst>
          </p:cNvPr>
          <p:cNvSpPr/>
          <p:nvPr/>
        </p:nvSpPr>
        <p:spPr bwMode="auto">
          <a:xfrm>
            <a:off x="631257" y="3347488"/>
            <a:ext cx="274958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CI&amp;E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 - OC</a:t>
            </a: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592990-F76B-4926-B9A1-2BE9A115DABE}"/>
              </a:ext>
            </a:extLst>
          </p:cNvPr>
          <p:cNvSpPr/>
          <p:nvPr/>
        </p:nvSpPr>
        <p:spPr bwMode="auto">
          <a:xfrm>
            <a:off x="631257" y="3837685"/>
            <a:ext cx="274958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CI&amp;E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 - SFE</a:t>
            </a: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138F82C-599D-487F-B7C2-2F6FFFB8299E}"/>
              </a:ext>
            </a:extLst>
          </p:cNvPr>
          <p:cNvSpPr/>
          <p:nvPr/>
        </p:nvSpPr>
        <p:spPr bwMode="auto">
          <a:xfrm>
            <a:off x="631257" y="4327882"/>
            <a:ext cx="274958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CRM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&amp; Technology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0763684-CA5F-4EE7-9259-780FBA6B93C4}"/>
              </a:ext>
            </a:extLst>
          </p:cNvPr>
          <p:cNvSpPr/>
          <p:nvPr/>
        </p:nvSpPr>
        <p:spPr bwMode="auto">
          <a:xfrm>
            <a:off x="631257" y="4818079"/>
            <a:ext cx="274958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Market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Research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DE3F776-52DC-4833-8B0D-47EE42C72D18}"/>
              </a:ext>
            </a:extLst>
          </p:cNvPr>
          <p:cNvSpPr/>
          <p:nvPr/>
        </p:nvSpPr>
        <p:spPr bwMode="auto">
          <a:xfrm>
            <a:off x="631257" y="5308278"/>
            <a:ext cx="274958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Partner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Agencies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5C585F-989C-476E-AA0C-A126143A3906}"/>
              </a:ext>
            </a:extLst>
          </p:cNvPr>
          <p:cNvCxnSpPr/>
          <p:nvPr/>
        </p:nvCxnSpPr>
        <p:spPr bwMode="auto">
          <a:xfrm>
            <a:off x="11381777" y="1685925"/>
            <a:ext cx="562573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Pentagon 26">
            <a:extLst>
              <a:ext uri="{FF2B5EF4-FFF2-40B4-BE49-F238E27FC236}">
                <a16:creationId xmlns:a16="http://schemas.microsoft.com/office/drawing/2014/main" id="{05CD5005-78E0-4877-8143-E8ED626111D1}"/>
              </a:ext>
            </a:extLst>
          </p:cNvPr>
          <p:cNvSpPr/>
          <p:nvPr/>
        </p:nvSpPr>
        <p:spPr bwMode="auto">
          <a:xfrm>
            <a:off x="3629025" y="2106268"/>
            <a:ext cx="2930565" cy="700965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International Journey Creation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Creation of a set of scenario-driven customer journeys, to act as the template for localisation</a:t>
            </a:r>
          </a:p>
        </p:txBody>
      </p:sp>
      <p:sp>
        <p:nvSpPr>
          <p:cNvPr id="70" name="Pentagon 26">
            <a:extLst>
              <a:ext uri="{FF2B5EF4-FFF2-40B4-BE49-F238E27FC236}">
                <a16:creationId xmlns:a16="http://schemas.microsoft.com/office/drawing/2014/main" id="{A549076C-1E13-4349-80A0-09241B6C421A}"/>
              </a:ext>
            </a:extLst>
          </p:cNvPr>
          <p:cNvSpPr/>
          <p:nvPr/>
        </p:nvSpPr>
        <p:spPr bwMode="auto">
          <a:xfrm>
            <a:off x="6607215" y="2097987"/>
            <a:ext cx="4774562" cy="700965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Journey Localisation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Supported localisation of international Journeys</a:t>
            </a:r>
          </a:p>
        </p:txBody>
      </p:sp>
      <p:pic>
        <p:nvPicPr>
          <p:cNvPr id="71" name="Picture 70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D7C30638-0883-4CEF-9B55-271240B08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44" y="2887768"/>
            <a:ext cx="1814874" cy="116300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E07EB882-410D-4136-8EE4-F7157DEC7D57}"/>
              </a:ext>
            </a:extLst>
          </p:cNvPr>
          <p:cNvSpPr/>
          <p:nvPr/>
        </p:nvSpPr>
        <p:spPr bwMode="auto">
          <a:xfrm>
            <a:off x="6748991" y="2952821"/>
            <a:ext cx="2628900" cy="4954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Germany (RA &amp; IBD)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A5D08A5-C099-43A3-8302-F05E47C24F7A}"/>
              </a:ext>
            </a:extLst>
          </p:cNvPr>
          <p:cNvSpPr/>
          <p:nvPr/>
        </p:nvSpPr>
        <p:spPr bwMode="auto">
          <a:xfrm>
            <a:off x="6728036" y="3417193"/>
            <a:ext cx="137160" cy="1371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0885228-9022-45AF-AA68-819D95E5C891}"/>
              </a:ext>
            </a:extLst>
          </p:cNvPr>
          <p:cNvSpPr/>
          <p:nvPr/>
        </p:nvSpPr>
        <p:spPr bwMode="auto">
          <a:xfrm>
            <a:off x="8047610" y="3417193"/>
            <a:ext cx="137160" cy="1371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FA8051B-14DD-4895-B5F6-08B9FDF6FE2C}"/>
              </a:ext>
            </a:extLst>
          </p:cNvPr>
          <p:cNvSpPr/>
          <p:nvPr/>
        </p:nvSpPr>
        <p:spPr bwMode="auto">
          <a:xfrm>
            <a:off x="9215972" y="3417193"/>
            <a:ext cx="137160" cy="1371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3696CC7-8546-4DA3-AACC-FBF75A9B43B2}"/>
              </a:ext>
            </a:extLst>
          </p:cNvPr>
          <p:cNvSpPr/>
          <p:nvPr/>
        </p:nvSpPr>
        <p:spPr bwMode="auto">
          <a:xfrm>
            <a:off x="6865911" y="5668586"/>
            <a:ext cx="220898" cy="2208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A1B3E4-4575-4C5E-BD2C-D4480C4A352C}"/>
              </a:ext>
            </a:extLst>
          </p:cNvPr>
          <p:cNvSpPr txBox="1"/>
          <p:nvPr/>
        </p:nvSpPr>
        <p:spPr>
          <a:xfrm>
            <a:off x="7149041" y="5544356"/>
            <a:ext cx="455295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3 x 2hr, cross functional market workshops.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With markets supported in the interim for the time-intensive activities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588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0BAFD098-78AD-486D-8F9A-BFDCAA35B1F7}"/>
              </a:ext>
            </a:extLst>
          </p:cNvPr>
          <p:cNvSpPr/>
          <p:nvPr/>
        </p:nvSpPr>
        <p:spPr bwMode="auto">
          <a:xfrm>
            <a:off x="9778999" y="3335640"/>
            <a:ext cx="1964268" cy="852005"/>
          </a:xfrm>
          <a:prstGeom prst="rightArrow">
            <a:avLst>
              <a:gd name="adj1" fmla="val 50000"/>
              <a:gd name="adj2" fmla="val 40063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UK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workshops to occur-  Sept’21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A92260F-7E59-4811-A5AA-B3D16C02F322}"/>
              </a:ext>
            </a:extLst>
          </p:cNvPr>
          <p:cNvSpPr/>
          <p:nvPr/>
        </p:nvSpPr>
        <p:spPr bwMode="auto">
          <a:xfrm>
            <a:off x="7535507" y="4319305"/>
            <a:ext cx="2997026" cy="8100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Smaller Markets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Shorter engagements with lighter localisation, leveraging both international and larger market Journeys.  Workshop dates TBD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CDF946-4381-4D38-A035-501A4270AE1A}"/>
              </a:ext>
            </a:extLst>
          </p:cNvPr>
          <p:cNvSpPr/>
          <p:nvPr/>
        </p:nvSpPr>
        <p:spPr bwMode="auto">
          <a:xfrm>
            <a:off x="8308084" y="5037084"/>
            <a:ext cx="137160" cy="1371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CA211E2-3AF9-44AB-B220-3900C0F4D42E}"/>
              </a:ext>
            </a:extLst>
          </p:cNvPr>
          <p:cNvSpPr/>
          <p:nvPr/>
        </p:nvSpPr>
        <p:spPr bwMode="auto">
          <a:xfrm>
            <a:off x="9627658" y="5037084"/>
            <a:ext cx="137160" cy="1371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99243F-756A-401B-A0FA-4FBF8DA83233}"/>
              </a:ext>
            </a:extLst>
          </p:cNvPr>
          <p:cNvSpPr txBox="1"/>
          <p:nvPr/>
        </p:nvSpPr>
        <p:spPr>
          <a:xfrm>
            <a:off x="3657605" y="4081280"/>
            <a:ext cx="24383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IBD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International Journeys currently 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 development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463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12FB328-C12D-4A15-8816-5D35FE30BF7C}"/>
              </a:ext>
            </a:extLst>
          </p:cNvPr>
          <p:cNvSpPr txBox="1"/>
          <p:nvPr/>
        </p:nvSpPr>
        <p:spPr>
          <a:xfrm>
            <a:off x="827550" y="781539"/>
            <a:ext cx="104966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reduce market workloads </a:t>
            </a: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to maximise outputs, we are working via a localisation model, with heavy support to markets between engagements.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3F8A385-1642-4962-88C2-D8112DD4267E}"/>
              </a:ext>
            </a:extLst>
          </p:cNvPr>
          <p:cNvSpPr/>
          <p:nvPr/>
        </p:nvSpPr>
        <p:spPr bwMode="auto">
          <a:xfrm>
            <a:off x="11552275" y="3872382"/>
            <a:ext cx="137160" cy="1371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B9BA97-C8BB-416F-92B9-3B6ABE14B419}"/>
              </a:ext>
            </a:extLst>
          </p:cNvPr>
          <p:cNvSpPr txBox="1"/>
          <p:nvPr/>
        </p:nvSpPr>
        <p:spPr>
          <a:xfrm>
            <a:off x="6456421" y="5974856"/>
            <a:ext cx="832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Today</a:t>
            </a: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2497064491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Galapagos_template_Basic">
  <a:themeElements>
    <a:clrScheme name="GALAPAGOS_Basic Deck">
      <a:dk1>
        <a:srgbClr val="000000"/>
      </a:dk1>
      <a:lt1>
        <a:sysClr val="window" lastClr="FFFFFF"/>
      </a:lt1>
      <a:dk2>
        <a:srgbClr val="00463E"/>
      </a:dk2>
      <a:lt2>
        <a:srgbClr val="808080"/>
      </a:lt2>
      <a:accent1>
        <a:srgbClr val="F58800"/>
      </a:accent1>
      <a:accent2>
        <a:srgbClr val="00463E"/>
      </a:accent2>
      <a:accent3>
        <a:srgbClr val="54A0E0"/>
      </a:accent3>
      <a:accent4>
        <a:srgbClr val="808080"/>
      </a:accent4>
      <a:accent5>
        <a:srgbClr val="F8AC40"/>
      </a:accent5>
      <a:accent6>
        <a:srgbClr val="3D6960"/>
      </a:accent6>
      <a:hlink>
        <a:srgbClr val="54A0E0"/>
      </a:hlink>
      <a:folHlink>
        <a:srgbClr val="808080"/>
      </a:folHlink>
    </a:clrScheme>
    <a:fontScheme name="GLPGtemplate2008_confid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lnDef>
  </a:objectDefaults>
  <a:extraClrSchemeLst>
    <a:extraClrScheme>
      <a:clrScheme name="GLPGtemplate2008_confi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PGtemplate2008_confi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8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DF6C00"/>
        </a:accent1>
        <a:accent2>
          <a:srgbClr val="015C55"/>
        </a:accent2>
        <a:accent3>
          <a:srgbClr val="FFFFFF"/>
        </a:accent3>
        <a:accent4>
          <a:srgbClr val="000000"/>
        </a:accent4>
        <a:accent5>
          <a:srgbClr val="ECBAAA"/>
        </a:accent5>
        <a:accent6>
          <a:srgbClr val="01534C"/>
        </a:accent6>
        <a:hlink>
          <a:srgbClr val="99CC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Template_2019_Confidential.pptx [Read-Only]" id="{82F71833-905D-439F-96D6-B9556E8C00EF}" vid="{8CFD8E06-D04D-4387-9277-E41FC907AB7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9D17E572A9014CA98EF55A5E8319AA" ma:contentTypeVersion="11" ma:contentTypeDescription="Create a new document." ma:contentTypeScope="" ma:versionID="d6b5e727e98f570f0574fc3565af7e9e">
  <xsd:schema xmlns:xsd="http://www.w3.org/2001/XMLSchema" xmlns:xs="http://www.w3.org/2001/XMLSchema" xmlns:p="http://schemas.microsoft.com/office/2006/metadata/properties" xmlns:ns2="0d8c423f-ad67-45a2-8b05-97a43a5b7821" xmlns:ns3="ead0e857-dec6-4b1e-afd3-48dbfac7dd48" targetNamespace="http://schemas.microsoft.com/office/2006/metadata/properties" ma:root="true" ma:fieldsID="6f3db167e660a116f7b51cc0c02ca9e8" ns2:_="" ns3:_="">
    <xsd:import namespace="0d8c423f-ad67-45a2-8b05-97a43a5b7821"/>
    <xsd:import namespace="ead0e857-dec6-4b1e-afd3-48dbfac7dd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8c423f-ad67-45a2-8b05-97a43a5b78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0e857-dec6-4b1e-afd3-48dbfac7dd4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E5AB20-6488-4FAA-941C-70BC2676117F}">
  <ds:schemaRefs>
    <ds:schemaRef ds:uri="0d8c423f-ad67-45a2-8b05-97a43a5b7821"/>
    <ds:schemaRef ds:uri="ead0e857-dec6-4b1e-afd3-48dbfac7dd4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73F8481-F5CC-4F0B-B080-165B0BBC4E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A92CDE-C05E-4821-B7F7-14F934A96C87}">
  <ds:schemaRefs>
    <ds:schemaRef ds:uri="0d8c423f-ad67-45a2-8b05-97a43a5b7821"/>
    <ds:schemaRef ds:uri="ead0e857-dec6-4b1e-afd3-48dbfac7dd4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37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Office Theme</vt:lpstr>
      <vt:lpstr>2_Galapagos_template_Basic</vt:lpstr>
      <vt:lpstr>PowerPoint Presentation</vt:lpstr>
      <vt:lpstr>PowerPoint Presentation</vt:lpstr>
      <vt:lpstr>HCP Journey Workshop Agenda - IBD</vt:lpstr>
      <vt:lpstr>Workshop Roles</vt:lpstr>
      <vt:lpstr>PowerPoint Presentation</vt:lpstr>
      <vt:lpstr>What is the HCP Journeys Project?</vt:lpstr>
      <vt:lpstr>What will you get at the end?</vt:lpstr>
      <vt:lpstr>The Approach is Consistent &amp; Cross-Functional</vt:lpstr>
      <vt:lpstr>How we are making this a reality</vt:lpstr>
      <vt:lpstr>PowerPoint Presentation</vt:lpstr>
      <vt:lpstr>PowerPoint Presentation</vt:lpstr>
      <vt:lpstr>HCP Journey Components</vt:lpstr>
      <vt:lpstr>HCP Journey Scenarios</vt:lpstr>
      <vt:lpstr>As part of HCP Journeys, we need to ensure that we are incorporating the core local elements</vt:lpstr>
      <vt:lpstr>Decision</vt:lpstr>
      <vt:lpstr>Decision</vt:lpstr>
      <vt:lpstr>PowerPoint Presentation</vt:lpstr>
      <vt:lpstr>PowerPoint Presentation</vt:lpstr>
      <vt:lpstr>PowerPoint Presentation</vt:lpstr>
      <vt:lpstr>Custellence</vt:lpstr>
      <vt:lpstr>The Tool – Live Demo</vt:lpstr>
      <vt:lpstr>PowerPoint Presentation</vt:lpstr>
      <vt:lpstr>PowerPoint Presentation</vt:lpstr>
      <vt:lpstr>PowerPoint Presentation</vt:lpstr>
      <vt:lpstr>PowerPoint Presentation</vt:lpstr>
      <vt:lpstr>Following Today’s Session</vt:lpstr>
      <vt:lpstr>PowerPoint Presentation</vt:lpstr>
      <vt:lpstr>Pre-Launch Behaviour Change Scale</vt:lpstr>
      <vt:lpstr>PowerPoint Presentation</vt:lpstr>
      <vt:lpstr>PowerPoint Presentation</vt:lpstr>
      <vt:lpstr>Post-Launch Adoption Ladders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Richwood</dc:creator>
  <cp:revision>1</cp:revision>
  <dcterms:created xsi:type="dcterms:W3CDTF">2021-05-11T10:48:05Z</dcterms:created>
  <dcterms:modified xsi:type="dcterms:W3CDTF">2021-05-11T17:12:43Z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0x010100009D17E572A9014CA98EF55A5E8319AA</vt:lpwstr>
  </property>
</Properties>
</file>